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64"/>
  </p:notesMasterIdLst>
  <p:sldIdLst>
    <p:sldId id="360" r:id="rId3"/>
    <p:sldId id="394" r:id="rId4"/>
    <p:sldId id="361" r:id="rId5"/>
    <p:sldId id="261" r:id="rId6"/>
    <p:sldId id="312" r:id="rId7"/>
    <p:sldId id="313" r:id="rId8"/>
    <p:sldId id="314" r:id="rId9"/>
    <p:sldId id="315" r:id="rId10"/>
    <p:sldId id="269" r:id="rId11"/>
    <p:sldId id="338" r:id="rId12"/>
    <p:sldId id="316" r:id="rId13"/>
    <p:sldId id="317" r:id="rId14"/>
    <p:sldId id="395" r:id="rId15"/>
    <p:sldId id="414" r:id="rId16"/>
    <p:sldId id="422" r:id="rId17"/>
    <p:sldId id="423" r:id="rId18"/>
    <p:sldId id="424" r:id="rId19"/>
    <p:sldId id="425" r:id="rId20"/>
    <p:sldId id="420" r:id="rId21"/>
    <p:sldId id="417" r:id="rId22"/>
    <p:sldId id="418" r:id="rId23"/>
    <p:sldId id="419" r:id="rId24"/>
    <p:sldId id="399" r:id="rId25"/>
    <p:sldId id="398" r:id="rId26"/>
    <p:sldId id="426" r:id="rId27"/>
    <p:sldId id="397" r:id="rId28"/>
    <p:sldId id="400" r:id="rId29"/>
    <p:sldId id="401" r:id="rId30"/>
    <p:sldId id="402" r:id="rId31"/>
    <p:sldId id="404" r:id="rId32"/>
    <p:sldId id="405" r:id="rId33"/>
    <p:sldId id="406" r:id="rId34"/>
    <p:sldId id="407" r:id="rId35"/>
    <p:sldId id="408" r:id="rId36"/>
    <p:sldId id="409" r:id="rId37"/>
    <p:sldId id="410" r:id="rId38"/>
    <p:sldId id="411" r:id="rId39"/>
    <p:sldId id="412" r:id="rId40"/>
    <p:sldId id="413" r:id="rId41"/>
    <p:sldId id="364" r:id="rId42"/>
    <p:sldId id="363" r:id="rId43"/>
    <p:sldId id="301" r:id="rId44"/>
    <p:sldId id="346" r:id="rId45"/>
    <p:sldId id="348" r:id="rId46"/>
    <p:sldId id="349" r:id="rId47"/>
    <p:sldId id="350" r:id="rId48"/>
    <p:sldId id="351" r:id="rId49"/>
    <p:sldId id="352" r:id="rId50"/>
    <p:sldId id="359" r:id="rId51"/>
    <p:sldId id="353" r:id="rId52"/>
    <p:sldId id="365" r:id="rId53"/>
    <p:sldId id="366" r:id="rId54"/>
    <p:sldId id="367" r:id="rId55"/>
    <p:sldId id="368" r:id="rId56"/>
    <p:sldId id="369" r:id="rId57"/>
    <p:sldId id="370" r:id="rId58"/>
    <p:sldId id="371" r:id="rId59"/>
    <p:sldId id="372" r:id="rId60"/>
    <p:sldId id="373" r:id="rId61"/>
    <p:sldId id="374" r:id="rId62"/>
    <p:sldId id="375" r:id="rId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1974" autoAdjust="0"/>
    <p:restoredTop sz="86438" autoAdjust="0"/>
  </p:normalViewPr>
  <p:slideViewPr>
    <p:cSldViewPr snapToGrid="0" snapToObjects="1">
      <p:cViewPr>
        <p:scale>
          <a:sx n="110" d="100"/>
          <a:sy n="110" d="100"/>
        </p:scale>
        <p:origin x="192" y="-248"/>
      </p:cViewPr>
      <p:guideLst>
        <p:guide orient="horz" pos="2160"/>
        <p:guide pos="2880"/>
      </p:guideLst>
    </p:cSldViewPr>
  </p:slideViewPr>
  <p:outlineViewPr>
    <p:cViewPr>
      <p:scale>
        <a:sx n="33" d="100"/>
        <a:sy n="33" d="100"/>
      </p:scale>
      <p:origin x="0" y="-6848"/>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8" d="100"/>
          <a:sy n="88" d="100"/>
        </p:scale>
        <p:origin x="2856"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notesMaster" Target="notesMasters/notesMaster1.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BFA028-D299-ED43-A89C-4188FD74E788}" type="datetimeFigureOut">
              <a:rPr lang="en-US" smtClean="0"/>
              <a:t>7/20/16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981226-58AC-2949-A21A-29E11FD6E1C4}" type="slidenum">
              <a:rPr lang="en-US" smtClean="0"/>
              <a:t>‹#›</a:t>
            </a:fld>
            <a:endParaRPr lang="en-US"/>
          </a:p>
        </p:txBody>
      </p:sp>
    </p:spTree>
    <p:extLst>
      <p:ext uri="{BB962C8B-B14F-4D97-AF65-F5344CB8AC3E}">
        <p14:creationId xmlns:p14="http://schemas.microsoft.com/office/powerpoint/2010/main" val="150769497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Hi, I’m Dave Moore, I’m a grad student from UC Berkeley, and I’m going to be presenting</a:t>
            </a:r>
            <a:r>
              <a:rPr lang="en-US" baseline="0" dirty="0" smtClean="0"/>
              <a:t> our work on Bayesian Treaty Monitoring. This is at Berkeley with Kevin Mayeda and Stuart Russell, also collaborating with Steve Myers at Lawrence Livermore.</a:t>
            </a:r>
            <a:endParaRPr lang="en-US" dirty="0"/>
          </a:p>
        </p:txBody>
      </p:sp>
      <p:sp>
        <p:nvSpPr>
          <p:cNvPr id="4" name="Slide Number Placeholder 3"/>
          <p:cNvSpPr>
            <a:spLocks noGrp="1"/>
          </p:cNvSpPr>
          <p:nvPr>
            <p:ph type="sldNum" sz="quarter" idx="10"/>
          </p:nvPr>
        </p:nvSpPr>
        <p:spPr/>
        <p:txBody>
          <a:bodyPr/>
          <a:lstStyle/>
          <a:p>
            <a:fld id="{1CDF7F55-31E6-3048-9AB6-0AEB8E5919CD}" type="slidenum">
              <a:rPr lang="en-US" smtClean="0"/>
              <a:pPr/>
              <a:t>1</a:t>
            </a:fld>
            <a:endParaRPr lang="en-US"/>
          </a:p>
        </p:txBody>
      </p:sp>
    </p:spTree>
    <p:extLst>
      <p:ext uri="{BB962C8B-B14F-4D97-AF65-F5344CB8AC3E}">
        <p14:creationId xmlns:p14="http://schemas.microsoft.com/office/powerpoint/2010/main" val="1181760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87D7B464-A1DD-E147-B3B9-B810665D223C}" type="datetime9">
              <a:rPr lang="en-US" sz="1200"/>
              <a:pPr eaLnBrk="1" hangingPunct="1"/>
              <a:t>7/20/16 6:30:53 PM</a:t>
            </a:fld>
            <a:endParaRPr lang="en-US" sz="1200"/>
          </a:p>
        </p:txBody>
      </p:sp>
      <p:sp>
        <p:nvSpPr>
          <p:cNvPr id="30723"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68868DAE-E1D4-EC41-AA5F-8AC8A66C8799}" type="slidenum">
              <a:rPr lang="en-US" sz="1200"/>
              <a:pPr eaLnBrk="1" hangingPunct="1"/>
              <a:t>11</a:t>
            </a:fld>
            <a:endParaRPr lang="en-US" sz="1200"/>
          </a:p>
        </p:txBody>
      </p:sp>
      <p:sp>
        <p:nvSpPr>
          <p:cNvPr id="30724" name="Rectangle 2"/>
          <p:cNvSpPr>
            <a:spLocks noGrp="1" noRot="1" noChangeAspect="1" noChangeArrowheads="1"/>
          </p:cNvSpPr>
          <p:nvPr>
            <p:ph type="sldImg"/>
          </p:nvPr>
        </p:nvSpPr>
        <p:spPr>
          <a:solidFill>
            <a:srgbClr val="FFFFFF"/>
          </a:solidFill>
          <a:ln/>
        </p:spPr>
      </p:sp>
      <p:sp>
        <p:nvSpPr>
          <p:cNvPr id="3072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marL="0" marR="0" indent="0" algn="l" defTabSz="897301" rtl="0" eaLnBrk="1" fontAlgn="base" latinLnBrk="0" hangingPunct="1">
              <a:lnSpc>
                <a:spcPct val="100000"/>
              </a:lnSpc>
              <a:spcBef>
                <a:spcPct val="30000"/>
              </a:spcBef>
              <a:spcAft>
                <a:spcPct val="0"/>
              </a:spcAft>
              <a:buClrTx/>
              <a:buSzTx/>
              <a:buFontTx/>
              <a:buNone/>
              <a:tabLst/>
              <a:defRPr/>
            </a:pPr>
            <a:r>
              <a:rPr lang="en-US" dirty="0" smtClean="0"/>
              <a:t>The way we've done that is to use a forward model that goes from event hypothesis directly down to predict the signals themselves, so when we do inference we start from the raw signals and go backwards trying to infer events directly, without any station processing. We call this system SIG-VISA. </a:t>
            </a:r>
          </a:p>
          <a:p>
            <a:pPr defTabSz="897301" fontAlgn="base">
              <a:spcBef>
                <a:spcPct val="30000"/>
              </a:spcBef>
              <a:spcAft>
                <a:spcPct val="0"/>
              </a:spcAft>
              <a:defRPr/>
            </a:pPr>
            <a:endParaRPr lang="en-US" dirty="0"/>
          </a:p>
        </p:txBody>
      </p:sp>
    </p:spTree>
    <p:extLst>
      <p:ext uri="{BB962C8B-B14F-4D97-AF65-F5344CB8AC3E}">
        <p14:creationId xmlns:p14="http://schemas.microsoft.com/office/powerpoint/2010/main" val="1038588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aspects of the physics is it helpful to model? Of course we want to include the same sorts of things that a detection-based system would include, like a travel-time model and </a:t>
            </a:r>
            <a:r>
              <a:rPr lang="en-US" dirty="0" err="1" smtClean="0"/>
              <a:t>attentuation</a:t>
            </a:r>
            <a:r>
              <a:rPr lang="en-US" dirty="0" smtClean="0"/>
              <a:t> models, that make some assumptions about when phases should arrive and how much energy they'll carry. When we do Bayesian inference to invert these models, we'll turn out to get something that replaces traditional picking with a sort of soft template matching, and see that this even lets treat the whole global network as something </a:t>
            </a:r>
            <a:r>
              <a:rPr lang="en-US" dirty="0" err="1" smtClean="0"/>
              <a:t>analagous</a:t>
            </a:r>
            <a:r>
              <a:rPr lang="en-US" dirty="0" smtClean="0"/>
              <a:t> to a single big array that you can do beamforming on. </a:t>
            </a:r>
          </a:p>
          <a:p>
            <a:r>
              <a:rPr lang="en-US" dirty="0" smtClean="0"/>
              <a:t>But another thing we can model is that waveforms themselves are spatially continuous, at least locally, so if you </a:t>
            </a:r>
            <a:r>
              <a:rPr lang="en-US" dirty="0" err="1" smtClean="0"/>
              <a:t>ahve</a:t>
            </a:r>
            <a:r>
              <a:rPr lang="en-US" dirty="0" smtClean="0"/>
              <a:t> two nearby events you'll expect them to generate similar waveforms at the same station. If you invert this assumption, you get waveform matching methods, and the potential to use waveform correlation for sub-threshold detections. </a:t>
            </a:r>
          </a:p>
          <a:p>
            <a:r>
              <a:rPr lang="en-US" dirty="0" smtClean="0"/>
              <a:t>Finally we could also model continuity of travel-time residuals: if you have two nearby events the travel-time model is likely to make the same errors on both of them, so you can get their relative locations much more accurately than their absolute locations. If you invert this assumption you get methods like double-differencing.  </a:t>
            </a:r>
          </a:p>
          <a:p>
            <a:r>
              <a:rPr lang="en-US" dirty="0" smtClean="0"/>
              <a:t>What we'd like to do is include all of these assumptions about the physics in a single model, so when we do inference all of these effects fall out naturally. </a:t>
            </a:r>
            <a:endParaRPr lang="en-US" dirty="0"/>
          </a:p>
        </p:txBody>
      </p:sp>
      <p:sp>
        <p:nvSpPr>
          <p:cNvPr id="4" name="Slide Number Placeholder 3"/>
          <p:cNvSpPr>
            <a:spLocks noGrp="1"/>
          </p:cNvSpPr>
          <p:nvPr>
            <p:ph type="sldNum" sz="quarter" idx="10"/>
          </p:nvPr>
        </p:nvSpPr>
        <p:spPr/>
        <p:txBody>
          <a:bodyPr/>
          <a:lstStyle/>
          <a:p>
            <a:fld id="{D9981226-58AC-2949-A21A-29E11FD6E1C4}" type="slidenum">
              <a:rPr lang="en-US" smtClean="0"/>
              <a:t>12</a:t>
            </a:fld>
            <a:endParaRPr lang="en-US"/>
          </a:p>
        </p:txBody>
      </p:sp>
    </p:spTree>
    <p:extLst>
      <p:ext uri="{BB962C8B-B14F-4D97-AF65-F5344CB8AC3E}">
        <p14:creationId xmlns:p14="http://schemas.microsoft.com/office/powerpoint/2010/main" val="3345028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a:t>
            </a:r>
            <a:r>
              <a:rPr lang="en-US" baseline="0" dirty="0" smtClean="0"/>
              <a:t> from the bottom</a:t>
            </a:r>
          </a:p>
          <a:p>
            <a:endParaRPr lang="en-US" baseline="0" dirty="0" smtClean="0"/>
          </a:p>
          <a:p>
            <a:r>
              <a:rPr lang="en-US" baseline="0" dirty="0" smtClean="0"/>
              <a:t>build?</a:t>
            </a:r>
          </a:p>
          <a:p>
            <a:r>
              <a:rPr lang="en-US" baseline="0" dirty="0" smtClean="0"/>
              <a:t>pictures </a:t>
            </a:r>
            <a:r>
              <a:rPr lang="en-US" baseline="0" dirty="0" err="1" smtClean="0"/>
              <a:t>comfusing</a:t>
            </a:r>
            <a:r>
              <a:rPr lang="en-US" baseline="0" dirty="0" smtClean="0"/>
              <a:t>: no purple at bottom?</a:t>
            </a:r>
            <a:endParaRPr lang="en-US" dirty="0"/>
          </a:p>
        </p:txBody>
      </p:sp>
      <p:sp>
        <p:nvSpPr>
          <p:cNvPr id="4" name="Slide Number Placeholder 3"/>
          <p:cNvSpPr>
            <a:spLocks noGrp="1"/>
          </p:cNvSpPr>
          <p:nvPr>
            <p:ph type="sldNum" sz="quarter" idx="10"/>
          </p:nvPr>
        </p:nvSpPr>
        <p:spPr/>
        <p:txBody>
          <a:bodyPr/>
          <a:lstStyle/>
          <a:p>
            <a:fld id="{D9981226-58AC-2949-A21A-29E11FD6E1C4}" type="slidenum">
              <a:rPr lang="en-US" smtClean="0"/>
              <a:t>13</a:t>
            </a:fld>
            <a:endParaRPr lang="en-US"/>
          </a:p>
        </p:txBody>
      </p:sp>
    </p:spTree>
    <p:extLst>
      <p:ext uri="{BB962C8B-B14F-4D97-AF65-F5344CB8AC3E}">
        <p14:creationId xmlns:p14="http://schemas.microsoft.com/office/powerpoint/2010/main" val="1095850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\alpha(</a:t>
            </a:r>
            <a:r>
              <a:rPr lang="en-US" sz="1200" kern="1200" dirty="0" err="1" smtClean="0">
                <a:solidFill>
                  <a:schemeClr val="tx1"/>
                </a:solidFill>
                <a:latin typeface="+mn-lt"/>
                <a:ea typeface="+mn-ea"/>
                <a:cs typeface="+mn-cs"/>
              </a:rPr>
              <a:t>x'|x</a:t>
            </a:r>
            <a:r>
              <a:rPr lang="en-US" sz="1200" kern="1200" dirty="0" smtClean="0">
                <a:solidFill>
                  <a:schemeClr val="tx1"/>
                </a:solidFill>
                <a:latin typeface="+mn-lt"/>
                <a:ea typeface="+mn-ea"/>
                <a:cs typeface="+mn-cs"/>
              </a:rPr>
              <a:t>) = \min\left\{1, \</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textcolor</a:t>
            </a:r>
            <a:r>
              <a:rPr lang="en-US" sz="1200" kern="1200" dirty="0" smtClean="0">
                <a:solidFill>
                  <a:schemeClr val="tx1"/>
                </a:solidFill>
                <a:latin typeface="+mn-lt"/>
                <a:ea typeface="+mn-ea"/>
                <a:cs typeface="+mn-cs"/>
              </a:rPr>
              <a:t>{red}{</a:t>
            </a:r>
          </a:p>
          <a:p>
            <a:r>
              <a:rPr lang="en-US" sz="1200" kern="1200" dirty="0" smtClean="0">
                <a:solidFill>
                  <a:schemeClr val="tx1"/>
                </a:solidFill>
                <a:latin typeface="+mn-lt"/>
                <a:ea typeface="+mn-ea"/>
                <a:cs typeface="+mn-cs"/>
              </a:rPr>
              <a:t>\pi(x')}q(</a:t>
            </a:r>
            <a:r>
              <a:rPr lang="en-US" sz="1200" kern="1200" dirty="0" err="1" smtClean="0">
                <a:solidFill>
                  <a:schemeClr val="tx1"/>
                </a:solidFill>
                <a:latin typeface="+mn-lt"/>
                <a:ea typeface="+mn-ea"/>
                <a:cs typeface="+mn-cs"/>
              </a:rPr>
              <a:t>x|x</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textcolor</a:t>
            </a:r>
            <a:r>
              <a:rPr lang="en-US" sz="1200" kern="1200" dirty="0" smtClean="0">
                <a:solidFill>
                  <a:schemeClr val="tx1"/>
                </a:solidFill>
                <a:latin typeface="+mn-lt"/>
                <a:ea typeface="+mn-ea"/>
                <a:cs typeface="+mn-cs"/>
              </a:rPr>
              <a:t>{red}{\pi(x)}q(</a:t>
            </a:r>
            <a:r>
              <a:rPr lang="en-US" sz="1200" kern="1200" dirty="0" err="1" smtClean="0">
                <a:solidFill>
                  <a:schemeClr val="tx1"/>
                </a:solidFill>
                <a:latin typeface="+mn-lt"/>
                <a:ea typeface="+mn-ea"/>
                <a:cs typeface="+mn-cs"/>
              </a:rPr>
              <a:t>x'|x</a:t>
            </a:r>
            <a:r>
              <a:rPr lang="en-US" sz="1200" kern="1200" dirty="0" smtClean="0">
                <a:solidFill>
                  <a:schemeClr val="tx1"/>
                </a:solidFill>
                <a:latin typeface="+mn-lt"/>
                <a:ea typeface="+mn-ea"/>
                <a:cs typeface="+mn-cs"/>
              </a:rPr>
              <a:t>)}\right\}</a:t>
            </a:r>
            <a:endParaRPr lang="en-US" dirty="0"/>
          </a:p>
        </p:txBody>
      </p:sp>
      <p:sp>
        <p:nvSpPr>
          <p:cNvPr id="4" name="Slide Number Placeholder 3"/>
          <p:cNvSpPr>
            <a:spLocks noGrp="1"/>
          </p:cNvSpPr>
          <p:nvPr>
            <p:ph type="sldNum" sz="quarter" idx="10"/>
          </p:nvPr>
        </p:nvSpPr>
        <p:spPr/>
        <p:txBody>
          <a:bodyPr/>
          <a:lstStyle/>
          <a:p>
            <a:fld id="{5ED096A3-167D-C741-9E18-18FF9AD43DAE}" type="slidenum">
              <a:rPr lang="en-US" smtClean="0"/>
              <a:t>19</a:t>
            </a:fld>
            <a:endParaRPr lang="en-US"/>
          </a:p>
        </p:txBody>
      </p:sp>
    </p:spTree>
    <p:extLst>
      <p:ext uri="{BB962C8B-B14F-4D97-AF65-F5344CB8AC3E}">
        <p14:creationId xmlns:p14="http://schemas.microsoft.com/office/powerpoint/2010/main" val="137709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981226-58AC-2949-A21A-29E11FD6E1C4}" type="slidenum">
              <a:rPr lang="en-US" smtClean="0"/>
              <a:t>26</a:t>
            </a:fld>
            <a:endParaRPr lang="en-US"/>
          </a:p>
        </p:txBody>
      </p:sp>
    </p:spTree>
    <p:extLst>
      <p:ext uri="{BB962C8B-B14F-4D97-AF65-F5344CB8AC3E}">
        <p14:creationId xmlns:p14="http://schemas.microsoft.com/office/powerpoint/2010/main" val="1120218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981226-58AC-2949-A21A-29E11FD6E1C4}" type="slidenum">
              <a:rPr lang="en-US" smtClean="0"/>
              <a:t>29</a:t>
            </a:fld>
            <a:endParaRPr lang="en-US"/>
          </a:p>
        </p:txBody>
      </p:sp>
    </p:spTree>
    <p:extLst>
      <p:ext uri="{BB962C8B-B14F-4D97-AF65-F5344CB8AC3E}">
        <p14:creationId xmlns:p14="http://schemas.microsoft.com/office/powerpoint/2010/main" val="453050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baseline="0" dirty="0" err="1" smtClean="0">
                <a:solidFill>
                  <a:schemeClr val="tx1"/>
                </a:solidFill>
                <a:latin typeface="+mn-lt"/>
                <a:ea typeface="+mn-ea"/>
                <a:cs typeface="+mn-cs"/>
              </a:rPr>
              <a:t>Event</a:t>
            </a:r>
            <a:r>
              <a:rPr lang="nb-NO" sz="1200" kern="1200" baseline="0" dirty="0" smtClean="0">
                <a:solidFill>
                  <a:schemeClr val="tx1"/>
                </a:solidFill>
                <a:latin typeface="+mn-lt"/>
                <a:ea typeface="+mn-ea"/>
                <a:cs typeface="+mn-cs"/>
              </a:rPr>
              <a:t> at 119.79◦W, 39.60◦N</a:t>
            </a:r>
            <a:endParaRPr lang="en-US" baseline="0" dirty="0"/>
          </a:p>
        </p:txBody>
      </p:sp>
      <p:sp>
        <p:nvSpPr>
          <p:cNvPr id="4" name="Slide Number Placeholder 3"/>
          <p:cNvSpPr>
            <a:spLocks noGrp="1"/>
          </p:cNvSpPr>
          <p:nvPr>
            <p:ph type="sldNum" sz="quarter" idx="10"/>
          </p:nvPr>
        </p:nvSpPr>
        <p:spPr/>
        <p:txBody>
          <a:bodyPr/>
          <a:lstStyle/>
          <a:p>
            <a:fld id="{D9981226-58AC-2949-A21A-29E11FD6E1C4}" type="slidenum">
              <a:rPr lang="en-US" smtClean="0"/>
              <a:t>39</a:t>
            </a:fld>
            <a:endParaRPr lang="en-US"/>
          </a:p>
        </p:txBody>
      </p:sp>
    </p:spTree>
    <p:extLst>
      <p:ext uri="{BB962C8B-B14F-4D97-AF65-F5344CB8AC3E}">
        <p14:creationId xmlns:p14="http://schemas.microsoft.com/office/powerpoint/2010/main" val="564271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9763">
              <a:defRPr sz="2000">
                <a:solidFill>
                  <a:schemeClr val="tx1"/>
                </a:solidFill>
                <a:latin typeface="Times New Roman" charset="0"/>
                <a:ea typeface="ＭＳ Ｐゴシック" charset="0"/>
                <a:cs typeface="ＭＳ Ｐゴシック" charset="0"/>
              </a:defRPr>
            </a:lvl1pPr>
            <a:lvl2pPr marL="37222402" indent="-36773751" defTabSz="909763">
              <a:defRPr sz="2000">
                <a:solidFill>
                  <a:schemeClr val="tx1"/>
                </a:solidFill>
                <a:latin typeface="Times New Roman" charset="0"/>
                <a:ea typeface="ＭＳ Ｐゴシック" charset="0"/>
              </a:defRPr>
            </a:lvl2pPr>
            <a:lvl3pPr>
              <a:defRPr sz="20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marL="448650" eaLnBrk="0" fontAlgn="base" hangingPunct="0">
              <a:spcBef>
                <a:spcPct val="0"/>
              </a:spcBef>
              <a:spcAft>
                <a:spcPct val="0"/>
              </a:spcAft>
              <a:defRPr sz="2000">
                <a:solidFill>
                  <a:schemeClr val="tx1"/>
                </a:solidFill>
                <a:latin typeface="Times New Roman" charset="0"/>
                <a:ea typeface="ＭＳ Ｐゴシック" charset="0"/>
              </a:defRPr>
            </a:lvl6pPr>
            <a:lvl7pPr marL="897301" eaLnBrk="0" fontAlgn="base" hangingPunct="0">
              <a:spcBef>
                <a:spcPct val="0"/>
              </a:spcBef>
              <a:spcAft>
                <a:spcPct val="0"/>
              </a:spcAft>
              <a:defRPr sz="2000">
                <a:solidFill>
                  <a:schemeClr val="tx1"/>
                </a:solidFill>
                <a:latin typeface="Times New Roman" charset="0"/>
                <a:ea typeface="ＭＳ Ｐゴシック" charset="0"/>
              </a:defRPr>
            </a:lvl7pPr>
            <a:lvl8pPr marL="1345951" eaLnBrk="0" fontAlgn="base" hangingPunct="0">
              <a:spcBef>
                <a:spcPct val="0"/>
              </a:spcBef>
              <a:spcAft>
                <a:spcPct val="0"/>
              </a:spcAft>
              <a:defRPr sz="2000">
                <a:solidFill>
                  <a:schemeClr val="tx1"/>
                </a:solidFill>
                <a:latin typeface="Times New Roman" charset="0"/>
                <a:ea typeface="ＭＳ Ｐゴシック" charset="0"/>
              </a:defRPr>
            </a:lvl8pPr>
            <a:lvl9pPr marL="1794601" eaLnBrk="0" fontAlgn="base" hangingPunct="0">
              <a:spcBef>
                <a:spcPct val="0"/>
              </a:spcBef>
              <a:spcAft>
                <a:spcPct val="0"/>
              </a:spcAft>
              <a:defRPr sz="2000">
                <a:solidFill>
                  <a:schemeClr val="tx1"/>
                </a:solidFill>
                <a:latin typeface="Times New Roman" charset="0"/>
                <a:ea typeface="ＭＳ Ｐゴシック" charset="0"/>
              </a:defRPr>
            </a:lvl9pPr>
          </a:lstStyle>
          <a:p>
            <a:fld id="{F61A5AEC-726F-3347-86AC-ADBD74D82331}" type="slidenum">
              <a:rPr lang="en-US" sz="1200"/>
              <a:pPr/>
              <a:t>41</a:t>
            </a:fld>
            <a:endParaRPr lang="en-US" sz="120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latin typeface="Times New Roman" charset="0"/>
            </a:endParaRPr>
          </a:p>
        </p:txBody>
      </p:sp>
    </p:spTree>
    <p:extLst>
      <p:ext uri="{BB962C8B-B14F-4D97-AF65-F5344CB8AC3E}">
        <p14:creationId xmlns:p14="http://schemas.microsoft.com/office/powerpoint/2010/main" val="412492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conclusion: modeling the actual signals gives you the precise locations that you'd get from waveform matching, along the sub-threshold detections from waveform correlations, the same kind of noise reduction as array beamforming but using the entire network, the precise relative locations you'd get from double differencing, while still including absolute travel times so you get locations for de novo events. And we do all of this in a unified Bayesian inference system that trades off all of these phenomena consistent with their uncertainties. So, we think this is a very promising approach to monitoring, the initial results are promising. And right now we're working to scale the system up to run on larger datasets so I think at the next </a:t>
            </a:r>
            <a:r>
              <a:rPr lang="en-US" dirty="0" err="1" smtClean="0"/>
              <a:t>SnT</a:t>
            </a:r>
            <a:r>
              <a:rPr lang="en-US" dirty="0" smtClean="0"/>
              <a:t> we'll be able to come back and show that this really is the next generation of monitoring after NET-VISA. Thanks. </a:t>
            </a:r>
            <a:endParaRPr lang="en-US" dirty="0"/>
          </a:p>
        </p:txBody>
      </p:sp>
      <p:sp>
        <p:nvSpPr>
          <p:cNvPr id="4" name="Slide Number Placeholder 3"/>
          <p:cNvSpPr>
            <a:spLocks noGrp="1"/>
          </p:cNvSpPr>
          <p:nvPr>
            <p:ph type="sldNum" sz="quarter" idx="10"/>
          </p:nvPr>
        </p:nvSpPr>
        <p:spPr/>
        <p:txBody>
          <a:bodyPr/>
          <a:lstStyle/>
          <a:p>
            <a:fld id="{D9981226-58AC-2949-A21A-29E11FD6E1C4}" type="slidenum">
              <a:rPr lang="en-US" smtClean="0"/>
              <a:t>42</a:t>
            </a:fld>
            <a:endParaRPr lang="en-US"/>
          </a:p>
        </p:txBody>
      </p:sp>
    </p:spTree>
    <p:extLst>
      <p:ext uri="{BB962C8B-B14F-4D97-AF65-F5344CB8AC3E}">
        <p14:creationId xmlns:p14="http://schemas.microsoft.com/office/powerpoint/2010/main" val="1942429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I want to give a few examples of the sorts of extra information this model lets us get out of seismic signals. The first thing I want to illustrate is just using the template model and how lets you replace picking with what I'd call global beamforming, treating the whole network as a giant array. To illustrate that I have an event here and a just a few stations,</a:t>
            </a:r>
            <a:r>
              <a:rPr lang="en-US" baseline="0" dirty="0" smtClean="0"/>
              <a:t> a</a:t>
            </a:r>
            <a:r>
              <a:rPr lang="en-US" dirty="0" smtClean="0"/>
              <a:t>nd I generated some synthetic data to have very weak signals, I started by sampling background noise,</a:t>
            </a:r>
            <a:endParaRPr lang="en-US" dirty="0"/>
          </a:p>
        </p:txBody>
      </p:sp>
      <p:sp>
        <p:nvSpPr>
          <p:cNvPr id="4" name="Slide Number Placeholder 3"/>
          <p:cNvSpPr>
            <a:spLocks noGrp="1"/>
          </p:cNvSpPr>
          <p:nvPr>
            <p:ph type="sldNum" sz="quarter" idx="10"/>
          </p:nvPr>
        </p:nvSpPr>
        <p:spPr/>
        <p:txBody>
          <a:bodyPr/>
          <a:lstStyle/>
          <a:p>
            <a:fld id="{D9981226-58AC-2949-A21A-29E11FD6E1C4}" type="slidenum">
              <a:rPr lang="en-US" smtClean="0"/>
              <a:t>43</a:t>
            </a:fld>
            <a:endParaRPr lang="en-US"/>
          </a:p>
        </p:txBody>
      </p:sp>
    </p:spTree>
    <p:extLst>
      <p:ext uri="{BB962C8B-B14F-4D97-AF65-F5344CB8AC3E}">
        <p14:creationId xmlns:p14="http://schemas.microsoft.com/office/powerpoint/2010/main" val="753505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objective of our work is to develop a new end-to-end approach to seismic monitoring. </a:t>
            </a:r>
            <a:r>
              <a:rPr lang="en-US" baseline="0" dirty="0" smtClean="0"/>
              <a:t>At a very high level, the monitoring problem is to take a bunch of incoming signals and infer a series of events that could have generated them. So this is one very big inverse problem, and we’re going to approach it with Bayesian statistical inference, with the goal of building a monitoring system that is more sensitive and more accurate than existing approaches. </a:t>
            </a:r>
            <a:endParaRPr lang="en-US" dirty="0"/>
          </a:p>
        </p:txBody>
      </p:sp>
      <p:sp>
        <p:nvSpPr>
          <p:cNvPr id="4" name="Slide Number Placeholder 3"/>
          <p:cNvSpPr>
            <a:spLocks noGrp="1"/>
          </p:cNvSpPr>
          <p:nvPr>
            <p:ph type="sldNum" sz="quarter" idx="10"/>
          </p:nvPr>
        </p:nvSpPr>
        <p:spPr/>
        <p:txBody>
          <a:bodyPr/>
          <a:lstStyle/>
          <a:p>
            <a:fld id="{1CDF7F55-31E6-3048-9AB6-0AEB8E5919CD}" type="slidenum">
              <a:rPr lang="en-US" smtClean="0"/>
              <a:pPr/>
              <a:t>3</a:t>
            </a:fld>
            <a:endParaRPr lang="en-US"/>
          </a:p>
        </p:txBody>
      </p:sp>
    </p:spTree>
    <p:extLst>
      <p:ext uri="{BB962C8B-B14F-4D97-AF65-F5344CB8AC3E}">
        <p14:creationId xmlns:p14="http://schemas.microsoft.com/office/powerpoint/2010/main" val="1925418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for each station I sampled a P arrival time, </a:t>
            </a:r>
            <a:endParaRPr lang="en-US" dirty="0"/>
          </a:p>
        </p:txBody>
      </p:sp>
      <p:sp>
        <p:nvSpPr>
          <p:cNvPr id="4" name="Slide Number Placeholder 3"/>
          <p:cNvSpPr>
            <a:spLocks noGrp="1"/>
          </p:cNvSpPr>
          <p:nvPr>
            <p:ph type="sldNum" sz="quarter" idx="10"/>
          </p:nvPr>
        </p:nvSpPr>
        <p:spPr/>
        <p:txBody>
          <a:bodyPr/>
          <a:lstStyle/>
          <a:p>
            <a:fld id="{D9981226-58AC-2949-A21A-29E11FD6E1C4}" type="slidenum">
              <a:rPr lang="en-US" smtClean="0"/>
              <a:t>44</a:t>
            </a:fld>
            <a:endParaRPr lang="en-US"/>
          </a:p>
        </p:txBody>
      </p:sp>
    </p:spTree>
    <p:extLst>
      <p:ext uri="{BB962C8B-B14F-4D97-AF65-F5344CB8AC3E}">
        <p14:creationId xmlns:p14="http://schemas.microsoft.com/office/powerpoint/2010/main" val="2558883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 shape for the template that gets added in</a:t>
            </a:r>
            <a:endParaRPr lang="en-US" dirty="0"/>
          </a:p>
        </p:txBody>
      </p:sp>
      <p:sp>
        <p:nvSpPr>
          <p:cNvPr id="4" name="Slide Number Placeholder 3"/>
          <p:cNvSpPr>
            <a:spLocks noGrp="1"/>
          </p:cNvSpPr>
          <p:nvPr>
            <p:ph type="sldNum" sz="quarter" idx="10"/>
          </p:nvPr>
        </p:nvSpPr>
        <p:spPr/>
        <p:txBody>
          <a:bodyPr/>
          <a:lstStyle/>
          <a:p>
            <a:fld id="{D9981226-58AC-2949-A21A-29E11FD6E1C4}" type="slidenum">
              <a:rPr lang="en-US" smtClean="0"/>
              <a:t>45</a:t>
            </a:fld>
            <a:endParaRPr lang="en-US"/>
          </a:p>
        </p:txBody>
      </p:sp>
    </p:spTree>
    <p:extLst>
      <p:ext uri="{BB962C8B-B14F-4D97-AF65-F5344CB8AC3E}">
        <p14:creationId xmlns:p14="http://schemas.microsoft.com/office/powerpoint/2010/main" val="322151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final signal that I get has some extra energy from the event, but not a lot. </a:t>
            </a:r>
            <a:endParaRPr lang="en-US" dirty="0"/>
          </a:p>
        </p:txBody>
      </p:sp>
      <p:sp>
        <p:nvSpPr>
          <p:cNvPr id="4" name="Slide Number Placeholder 3"/>
          <p:cNvSpPr>
            <a:spLocks noGrp="1"/>
          </p:cNvSpPr>
          <p:nvPr>
            <p:ph type="sldNum" sz="quarter" idx="10"/>
          </p:nvPr>
        </p:nvSpPr>
        <p:spPr/>
        <p:txBody>
          <a:bodyPr/>
          <a:lstStyle/>
          <a:p>
            <a:fld id="{D9981226-58AC-2949-A21A-29E11FD6E1C4}" type="slidenum">
              <a:rPr lang="en-US" smtClean="0"/>
              <a:t>46</a:t>
            </a:fld>
            <a:endParaRPr lang="en-US"/>
          </a:p>
        </p:txBody>
      </p:sp>
    </p:spTree>
    <p:extLst>
      <p:ext uri="{BB962C8B-B14F-4D97-AF65-F5344CB8AC3E}">
        <p14:creationId xmlns:p14="http://schemas.microsoft.com/office/powerpoint/2010/main" val="182744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look at these signals across stations, most of them you can see maybe a little bit of a bump but probably not enough to be confident of a detection. </a:t>
            </a:r>
            <a:endParaRPr lang="en-US" dirty="0"/>
          </a:p>
        </p:txBody>
      </p:sp>
      <p:sp>
        <p:nvSpPr>
          <p:cNvPr id="4" name="Slide Number Placeholder 3"/>
          <p:cNvSpPr>
            <a:spLocks noGrp="1"/>
          </p:cNvSpPr>
          <p:nvPr>
            <p:ph type="sldNum" sz="quarter" idx="10"/>
          </p:nvPr>
        </p:nvSpPr>
        <p:spPr/>
        <p:txBody>
          <a:bodyPr/>
          <a:lstStyle/>
          <a:p>
            <a:fld id="{D9981226-58AC-2949-A21A-29E11FD6E1C4}" type="slidenum">
              <a:rPr lang="en-US" smtClean="0"/>
              <a:t>47</a:t>
            </a:fld>
            <a:endParaRPr lang="en-US"/>
          </a:p>
        </p:txBody>
      </p:sp>
    </p:spTree>
    <p:extLst>
      <p:ext uri="{BB962C8B-B14F-4D97-AF65-F5344CB8AC3E}">
        <p14:creationId xmlns:p14="http://schemas.microsoft.com/office/powerpoint/2010/main" val="2660386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there is some information there, and if you have a guess for the event location, you can try lining up the signals according to the travel times and see what you get. If your guess is wrong, they'll all cancel each other out and you get nothing. </a:t>
            </a:r>
            <a:endParaRPr lang="en-US" dirty="0"/>
          </a:p>
        </p:txBody>
      </p:sp>
      <p:sp>
        <p:nvSpPr>
          <p:cNvPr id="4" name="Slide Number Placeholder 3"/>
          <p:cNvSpPr>
            <a:spLocks noGrp="1"/>
          </p:cNvSpPr>
          <p:nvPr>
            <p:ph type="sldNum" sz="quarter" idx="10"/>
          </p:nvPr>
        </p:nvSpPr>
        <p:spPr/>
        <p:txBody>
          <a:bodyPr/>
          <a:lstStyle/>
          <a:p>
            <a:fld id="{D9981226-58AC-2949-A21A-29E11FD6E1C4}" type="slidenum">
              <a:rPr lang="en-US" smtClean="0"/>
              <a:t>48</a:t>
            </a:fld>
            <a:endParaRPr lang="en-US"/>
          </a:p>
        </p:txBody>
      </p:sp>
    </p:spTree>
    <p:extLst>
      <p:ext uri="{BB962C8B-B14F-4D97-AF65-F5344CB8AC3E}">
        <p14:creationId xmlns:p14="http://schemas.microsoft.com/office/powerpoint/2010/main" val="1857866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there is some information there, and if you have a guess for the event location, you can try lining up the signals according to the travel times and see what you get. If your guess is wrong, they'll all cancel each other out and you get nothing. </a:t>
            </a:r>
            <a:endParaRPr lang="en-US" dirty="0"/>
          </a:p>
        </p:txBody>
      </p:sp>
      <p:sp>
        <p:nvSpPr>
          <p:cNvPr id="4" name="Slide Number Placeholder 3"/>
          <p:cNvSpPr>
            <a:spLocks noGrp="1"/>
          </p:cNvSpPr>
          <p:nvPr>
            <p:ph type="sldNum" sz="quarter" idx="10"/>
          </p:nvPr>
        </p:nvSpPr>
        <p:spPr/>
        <p:txBody>
          <a:bodyPr/>
          <a:lstStyle/>
          <a:p>
            <a:fld id="{D9981226-58AC-2949-A21A-29E11FD6E1C4}" type="slidenum">
              <a:rPr lang="en-US" smtClean="0"/>
              <a:t>49</a:t>
            </a:fld>
            <a:endParaRPr lang="en-US"/>
          </a:p>
        </p:txBody>
      </p:sp>
    </p:spTree>
    <p:extLst>
      <p:ext uri="{BB962C8B-B14F-4D97-AF65-F5344CB8AC3E}">
        <p14:creationId xmlns:p14="http://schemas.microsoft.com/office/powerpoint/2010/main" val="1857866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if you guess right, everything lines up and you can start to see the signal appear out of the noise. Now I</a:t>
            </a:r>
            <a:r>
              <a:rPr lang="en-US" baseline="0" dirty="0" smtClean="0"/>
              <a:t> just showed a simple average for illustration but it’s not quite that simple because </a:t>
            </a:r>
            <a:r>
              <a:rPr lang="en-US" dirty="0" smtClean="0"/>
              <a:t>in real data you don't expect every detail of the signals to align, you'd expect that at different stations you'd have different shapes, different onset periods or coda decay rates, and our model accounts for that. So</a:t>
            </a:r>
            <a:r>
              <a:rPr lang="en-US" baseline="0" dirty="0" smtClean="0"/>
              <a:t> this is a phenomenon that gives you evidence for an event, and some information about its location, even from very weak signals where you would never have picked out any detections. </a:t>
            </a:r>
            <a:endParaRPr lang="en-US" dirty="0"/>
          </a:p>
        </p:txBody>
      </p:sp>
      <p:sp>
        <p:nvSpPr>
          <p:cNvPr id="4" name="Slide Number Placeholder 3"/>
          <p:cNvSpPr>
            <a:spLocks noGrp="1"/>
          </p:cNvSpPr>
          <p:nvPr>
            <p:ph type="sldNum" sz="quarter" idx="10"/>
          </p:nvPr>
        </p:nvSpPr>
        <p:spPr/>
        <p:txBody>
          <a:bodyPr/>
          <a:lstStyle/>
          <a:p>
            <a:fld id="{D9981226-58AC-2949-A21A-29E11FD6E1C4}" type="slidenum">
              <a:rPr lang="en-US" smtClean="0"/>
              <a:t>50</a:t>
            </a:fld>
            <a:endParaRPr lang="en-US"/>
          </a:p>
        </p:txBody>
      </p:sp>
    </p:spTree>
    <p:extLst>
      <p:ext uri="{BB962C8B-B14F-4D97-AF65-F5344CB8AC3E}">
        <p14:creationId xmlns:p14="http://schemas.microsoft.com/office/powerpoint/2010/main" val="18578663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endParaRPr lang="en-US" dirty="0"/>
          </a:p>
        </p:txBody>
      </p:sp>
      <p:sp>
        <p:nvSpPr>
          <p:cNvPr id="4" name="Slide Number Placeholder 3"/>
          <p:cNvSpPr>
            <a:spLocks noGrp="1"/>
          </p:cNvSpPr>
          <p:nvPr>
            <p:ph type="sldNum" sz="quarter" idx="10"/>
          </p:nvPr>
        </p:nvSpPr>
        <p:spPr/>
        <p:txBody>
          <a:bodyPr/>
          <a:lstStyle/>
          <a:p>
            <a:fld id="{3C5C2689-B686-9743-A03F-567C1CC9A41D}" type="slidenum">
              <a:rPr lang="en-US" smtClean="0"/>
              <a:t>51</a:t>
            </a:fld>
            <a:endParaRPr lang="en-US"/>
          </a:p>
        </p:txBody>
      </p:sp>
    </p:spTree>
    <p:extLst>
      <p:ext uri="{BB962C8B-B14F-4D97-AF65-F5344CB8AC3E}">
        <p14:creationId xmlns:p14="http://schemas.microsoft.com/office/powerpoint/2010/main" val="301196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C9F8C3F2-01F4-A149-B617-5516AAD14CB6}" type="datetime9">
              <a:rPr lang="en-US" sz="1200"/>
              <a:pPr eaLnBrk="1" hangingPunct="1"/>
              <a:t>7/20/16 6:30:52 PM</a:t>
            </a:fld>
            <a:endParaRPr lang="en-US" sz="1200"/>
          </a:p>
        </p:txBody>
      </p:sp>
      <p:sp>
        <p:nvSpPr>
          <p:cNvPr id="51203"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3AFE64AC-49A1-6143-8248-39E35C94F1A0}" type="slidenum">
              <a:rPr lang="en-US" sz="1200"/>
              <a:pPr eaLnBrk="1" hangingPunct="1"/>
              <a:t>4</a:t>
            </a:fld>
            <a:endParaRPr lang="en-US" sz="1200"/>
          </a:p>
        </p:txBody>
      </p:sp>
      <p:sp>
        <p:nvSpPr>
          <p:cNvPr id="51204" name="Rectangle 2"/>
          <p:cNvSpPr>
            <a:spLocks noGrp="1" noRot="1" noChangeAspect="1" noChangeArrowheads="1" noTextEdit="1"/>
          </p:cNvSpPr>
          <p:nvPr>
            <p:ph type="sldImg"/>
          </p:nvPr>
        </p:nvSpPr>
        <p:spPr>
          <a:ln/>
        </p:spPr>
      </p:sp>
      <p:sp>
        <p:nvSpPr>
          <p:cNvPr id="51205" name="Rectangle 3"/>
          <p:cNvSpPr>
            <a:spLocks noGrp="1" noChangeArrowheads="1"/>
          </p:cNvSpPr>
          <p:nvPr>
            <p:ph type="body" idx="1"/>
          </p:nvPr>
        </p:nvSpPr>
        <p:spPr>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smtClean="0"/>
              <a:t>I'll begin by sketching out how to view monitoring as problem in Bayesian statistics. If you're familiar with Bayesian statistics, you know we always start with a prior distribution on the thing we want to infer, in this case our prior is on event histories. The next piece is a forward model, where we have to specify, if we have some hypothesis for an event bulletin, what's a probability distribution for the signals those events could generate? This can include everything we know about the physics, how seismic waves are propagated through the earth and captured at each station. </a:t>
            </a:r>
          </a:p>
          <a:p>
            <a:pPr eaLnBrk="1" hangingPunct="1"/>
            <a:r>
              <a:rPr lang="en-US" dirty="0" smtClean="0"/>
              <a:t>Once we have these two components, a prior and a forward model, probability theory says that we can combine them via Bayes' rule to answer the question of, for the particular signals I *did* observe, what is a probability distribution or what is the most probable set of events to have generated those signals? This is called the posterior distribution, often finding it requires a lot of computation using algorithms such as MCMC. </a:t>
            </a:r>
          </a:p>
          <a:p>
            <a:pPr eaLnBrk="1" hangingPunct="1"/>
            <a:r>
              <a:rPr lang="en-US" dirty="0" smtClean="0"/>
              <a:t>Why is this Bayesian framework a good way to think about monitoring? One reason is that following the math of probability theory means it automatically handles uncertainty correctly, for example it automatically accounts for negative evidence from missing detections. Another is that it decouples the model from the inference algorithm: so we have a forward model that states very explicitly what your assumptions are, in a way that seismologists can interpret and contribute improvements to the model. And a more accurate model directly gives you better results, without having to tweak any specific algorithms. So we think this is an attractive property for a framework.</a:t>
            </a:r>
            <a:endParaRPr lang="en-US" dirty="0"/>
          </a:p>
        </p:txBody>
      </p:sp>
    </p:spTree>
    <p:extLst>
      <p:ext uri="{BB962C8B-B14F-4D97-AF65-F5344CB8AC3E}">
        <p14:creationId xmlns:p14="http://schemas.microsoft.com/office/powerpoint/2010/main" val="74610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13E516B8-F480-BF49-BDF1-654950ADF592}" type="datetime9">
              <a:rPr lang="en-US" sz="1200"/>
              <a:pPr eaLnBrk="1" hangingPunct="1"/>
              <a:t>7/20/16 6:30:52 PM</a:t>
            </a:fld>
            <a:endParaRPr lang="en-US" sz="1200"/>
          </a:p>
        </p:txBody>
      </p:sp>
      <p:sp>
        <p:nvSpPr>
          <p:cNvPr id="22531"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30A83F32-2B70-334B-8E10-4F6AA5BDF66F}" type="slidenum">
              <a:rPr lang="en-US" sz="1200"/>
              <a:pPr eaLnBrk="1" hangingPunct="1"/>
              <a:t>5</a:t>
            </a:fld>
            <a:endParaRPr lang="en-US" sz="1200"/>
          </a:p>
        </p:txBody>
      </p:sp>
      <p:sp>
        <p:nvSpPr>
          <p:cNvPr id="22532" name="Rectangle 2"/>
          <p:cNvSpPr>
            <a:spLocks noGrp="1" noRot="1" noChangeAspect="1" noChangeArrowheads="1"/>
          </p:cNvSpPr>
          <p:nvPr>
            <p:ph type="sldImg"/>
          </p:nvPr>
        </p:nvSpPr>
        <p:spPr>
          <a:solidFill>
            <a:srgbClr val="FFFFFF"/>
          </a:solidFill>
          <a:ln/>
        </p:spPr>
      </p:sp>
      <p:sp>
        <p:nvSpPr>
          <p:cNvPr id="22533" name="Rectangle 3"/>
          <p:cNvSpPr>
            <a:spLocks noGrp="1" noChangeArrowheads="1"/>
          </p:cNvSpPr>
          <p:nvPr>
            <p:ph type="body" idx="1"/>
          </p:nvPr>
        </p:nvSpPr>
        <p:spPr>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pPr eaLnBrk="1" hangingPunct="1"/>
            <a:r>
              <a:rPr lang="en-US" dirty="0" smtClean="0"/>
              <a:t>Now when we actually build a monitoring system, we have to choose how much of the data and the physics to include in our model. In monitoring we always start with the waveforms themselves, and</a:t>
            </a:r>
            <a:endParaRPr lang="en-US" dirty="0"/>
          </a:p>
        </p:txBody>
      </p:sp>
    </p:spTree>
    <p:extLst>
      <p:ext uri="{BB962C8B-B14F-4D97-AF65-F5344CB8AC3E}">
        <p14:creationId xmlns:p14="http://schemas.microsoft.com/office/powerpoint/2010/main" val="2000581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050DFDB6-DEFF-754C-98D1-E0C7A6E5499C}" type="datetime9">
              <a:rPr lang="en-US" sz="1200"/>
              <a:pPr eaLnBrk="1" hangingPunct="1"/>
              <a:t>7/20/16 6:30:52 PM</a:t>
            </a:fld>
            <a:endParaRPr lang="en-US" sz="1200"/>
          </a:p>
        </p:txBody>
      </p:sp>
      <p:sp>
        <p:nvSpPr>
          <p:cNvPr id="24579"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3CA9B638-E970-B645-93FF-E27A94F76A62}" type="slidenum">
              <a:rPr lang="en-US" sz="1200"/>
              <a:pPr eaLnBrk="1" hangingPunct="1"/>
              <a:t>6</a:t>
            </a:fld>
            <a:endParaRPr lang="en-US" sz="1200"/>
          </a:p>
        </p:txBody>
      </p:sp>
      <p:sp>
        <p:nvSpPr>
          <p:cNvPr id="24580" name="Rectangle 2"/>
          <p:cNvSpPr>
            <a:spLocks noGrp="1" noRot="1" noChangeAspect="1" noChangeArrowheads="1"/>
          </p:cNvSpPr>
          <p:nvPr>
            <p:ph type="sldImg"/>
          </p:nvPr>
        </p:nvSpPr>
        <p:spPr>
          <a:solidFill>
            <a:srgbClr val="FFFFFF"/>
          </a:solidFill>
          <a:ln/>
        </p:spPr>
      </p:sp>
      <p:sp>
        <p:nvSpPr>
          <p:cNvPr id="24581" name="Rectangle 3"/>
          <p:cNvSpPr>
            <a:spLocks noGrp="1" noChangeArrowheads="1"/>
          </p:cNvSpPr>
          <p:nvPr>
            <p:ph type="body" idx="1"/>
          </p:nvPr>
        </p:nvSpPr>
        <p:spPr>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traditionally there is some station processing that looks at the waveform and tries to pick out a set of detections.</a:t>
            </a:r>
          </a:p>
          <a:p>
            <a:pPr eaLnBrk="1" hangingPunct="1"/>
            <a:endParaRPr lang="en-US" dirty="0"/>
          </a:p>
        </p:txBody>
      </p:sp>
    </p:spTree>
    <p:extLst>
      <p:ext uri="{BB962C8B-B14F-4D97-AF65-F5344CB8AC3E}">
        <p14:creationId xmlns:p14="http://schemas.microsoft.com/office/powerpoint/2010/main" val="618935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E1E6A85A-03E7-B146-B66E-B550BC460554}" type="datetime9">
              <a:rPr lang="en-US" sz="1200"/>
              <a:pPr eaLnBrk="1" hangingPunct="1"/>
              <a:t>7/20/16 6:30:53 PM</a:t>
            </a:fld>
            <a:endParaRPr lang="en-US" sz="1200"/>
          </a:p>
        </p:txBody>
      </p:sp>
      <p:sp>
        <p:nvSpPr>
          <p:cNvPr id="26627"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48F743DC-B973-0E46-8718-857DDCC50B66}" type="slidenum">
              <a:rPr lang="en-US" sz="1200"/>
              <a:pPr eaLnBrk="1" hangingPunct="1"/>
              <a:t>7</a:t>
            </a:fld>
            <a:endParaRPr lang="en-US" sz="1200"/>
          </a:p>
        </p:txBody>
      </p:sp>
      <p:sp>
        <p:nvSpPr>
          <p:cNvPr id="26628" name="Rectangle 2"/>
          <p:cNvSpPr>
            <a:spLocks noGrp="1" noRot="1" noChangeAspect="1" noChangeArrowheads="1"/>
          </p:cNvSpPr>
          <p:nvPr>
            <p:ph type="sldImg"/>
          </p:nvPr>
        </p:nvSpPr>
        <p:spPr>
          <a:solidFill>
            <a:srgbClr val="FFFFFF"/>
          </a:solidFill>
          <a:ln/>
        </p:spPr>
      </p:sp>
      <p:sp>
        <p:nvSpPr>
          <p:cNvPr id="26629" name="Rectangle 3"/>
          <p:cNvSpPr>
            <a:spLocks noGrp="1" noChangeArrowheads="1"/>
          </p:cNvSpPr>
          <p:nvPr>
            <p:ph type="body" idx="1"/>
          </p:nvPr>
        </p:nvSpPr>
        <p:spPr>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pPr defTabSz="897301" fontAlgn="base">
              <a:spcBef>
                <a:spcPct val="30000"/>
              </a:spcBef>
              <a:spcAft>
                <a:spcPct val="0"/>
              </a:spcAft>
              <a:defRPr/>
            </a:pPr>
            <a:r>
              <a:rPr lang="en-US" baseline="0" dirty="0" smtClean="0"/>
              <a:t>Then in a system like GA, you keep moving up: you take these detections and try to construct a set of events. </a:t>
            </a:r>
            <a:endParaRPr lang="en-US" dirty="0"/>
          </a:p>
        </p:txBody>
      </p:sp>
    </p:spTree>
    <p:extLst>
      <p:ext uri="{BB962C8B-B14F-4D97-AF65-F5344CB8AC3E}">
        <p14:creationId xmlns:p14="http://schemas.microsoft.com/office/powerpoint/2010/main" val="1008113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C6DF5206-D012-544F-9EC2-7A9C1AC5E2D0}" type="datetime9">
              <a:rPr lang="en-US" sz="1200"/>
              <a:pPr eaLnBrk="1" hangingPunct="1"/>
              <a:t>7/20/16 6:30:53 PM</a:t>
            </a:fld>
            <a:endParaRPr lang="en-US" sz="1200"/>
          </a:p>
        </p:txBody>
      </p:sp>
      <p:sp>
        <p:nvSpPr>
          <p:cNvPr id="28675"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2C0546A8-F6D3-7D4B-B2EA-3E06F29CAB92}" type="slidenum">
              <a:rPr lang="en-US" sz="1200"/>
              <a:pPr eaLnBrk="1" hangingPunct="1"/>
              <a:t>8</a:t>
            </a:fld>
            <a:endParaRPr lang="en-US" sz="1200"/>
          </a:p>
        </p:txBody>
      </p:sp>
      <p:sp>
        <p:nvSpPr>
          <p:cNvPr id="28676" name="Rectangle 2"/>
          <p:cNvSpPr>
            <a:spLocks noGrp="1" noRot="1" noChangeAspect="1" noChangeArrowheads="1"/>
          </p:cNvSpPr>
          <p:nvPr>
            <p:ph type="sldImg"/>
          </p:nvPr>
        </p:nvSpPr>
        <p:spPr>
          <a:solidFill>
            <a:srgbClr val="FFFFFF"/>
          </a:solidFill>
          <a:ln/>
        </p:spPr>
      </p:sp>
      <p:sp>
        <p:nvSpPr>
          <p:cNvPr id="28677" name="Rectangle 3"/>
          <p:cNvSpPr>
            <a:spLocks noGrp="1" noChangeArrowheads="1"/>
          </p:cNvSpPr>
          <p:nvPr>
            <p:ph type="body" idx="1"/>
          </p:nvPr>
        </p:nvSpPr>
        <p:spPr>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pPr defTabSz="897301" fontAlgn="base">
              <a:spcBef>
                <a:spcPct val="30000"/>
              </a:spcBef>
              <a:spcAft>
                <a:spcPct val="0"/>
              </a:spcAft>
              <a:defRPr/>
            </a:pPr>
            <a:r>
              <a:rPr lang="en-US" baseline="0" dirty="0" smtClean="0"/>
              <a:t>Now one way to be Bayesian is to build a forward model that starts with an event hypothesis and just tries to predict the detections that those events would generate. Then when you do inference you go backwards from the detections up to recover the events. </a:t>
            </a:r>
            <a:endParaRPr lang="en-US" dirty="0" smtClean="0"/>
          </a:p>
        </p:txBody>
      </p:sp>
    </p:spTree>
    <p:extLst>
      <p:ext uri="{BB962C8B-B14F-4D97-AF65-F5344CB8AC3E}">
        <p14:creationId xmlns:p14="http://schemas.microsoft.com/office/powerpoint/2010/main" val="1867657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This is the design choice that NET-VISA makes, it's detection-based Bayesian monitoring, which </a:t>
            </a:r>
            <a:r>
              <a:rPr lang="en-US" b="1" dirty="0" err="1" smtClean="0"/>
              <a:t>Nimar</a:t>
            </a:r>
            <a:r>
              <a:rPr lang="en-US" b="1" dirty="0" smtClean="0"/>
              <a:t> </a:t>
            </a:r>
            <a:r>
              <a:rPr lang="en-US" b="1" dirty="0" err="1" smtClean="0"/>
              <a:t>Arora</a:t>
            </a:r>
            <a:r>
              <a:rPr lang="en-US" b="1" dirty="0" smtClean="0"/>
              <a:t> has worked on. And it turns out that even being Bayesian in this limited setting still works really well: it misses 60% fewer events than the SEL3 bulletin which was the previous state of the art, across a range of magnitudes, and it even picks up some events which the human analysts miss but which we can corroborate by looking at regional catalogs. And that's currently being evaluated for production deployment at the IDC. </a:t>
            </a:r>
          </a:p>
          <a:p>
            <a:r>
              <a:rPr lang="en-US" b="1" dirty="0" smtClean="0"/>
              <a:t>So we think this is a great proof of concept for the Bayesian approach, and it's natural to ask, what's next? How can we do better?</a:t>
            </a:r>
            <a:endParaRPr lang="en-US" dirty="0" smtClean="0"/>
          </a:p>
        </p:txBody>
      </p:sp>
      <p:sp>
        <p:nvSpPr>
          <p:cNvPr id="4" name="Slide Number Placeholder 3"/>
          <p:cNvSpPr>
            <a:spLocks noGrp="1"/>
          </p:cNvSpPr>
          <p:nvPr>
            <p:ph type="sldNum" sz="quarter" idx="10"/>
          </p:nvPr>
        </p:nvSpPr>
        <p:spPr/>
        <p:txBody>
          <a:bodyPr/>
          <a:lstStyle/>
          <a:p>
            <a:fld id="{1CDF7F55-31E6-3048-9AB6-0AEB8E5919CD}" type="slidenum">
              <a:rPr lang="en-US" smtClean="0"/>
              <a:pPr/>
              <a:t>9</a:t>
            </a:fld>
            <a:endParaRPr lang="en-US"/>
          </a:p>
        </p:txBody>
      </p:sp>
    </p:spTree>
    <p:extLst>
      <p:ext uri="{BB962C8B-B14F-4D97-AF65-F5344CB8AC3E}">
        <p14:creationId xmlns:p14="http://schemas.microsoft.com/office/powerpoint/2010/main" val="2106702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C6DF5206-D012-544F-9EC2-7A9C1AC5E2D0}" type="datetime9">
              <a:rPr lang="en-US" sz="1200"/>
              <a:pPr eaLnBrk="1" hangingPunct="1"/>
              <a:t>7/20/16 6:30:53 PM</a:t>
            </a:fld>
            <a:endParaRPr lang="en-US" sz="1200"/>
          </a:p>
        </p:txBody>
      </p:sp>
      <p:sp>
        <p:nvSpPr>
          <p:cNvPr id="28675"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2C0546A8-F6D3-7D4B-B2EA-3E06F29CAB92}" type="slidenum">
              <a:rPr lang="en-US" sz="1200"/>
              <a:pPr eaLnBrk="1" hangingPunct="1"/>
              <a:t>10</a:t>
            </a:fld>
            <a:endParaRPr lang="en-US" sz="1200"/>
          </a:p>
        </p:txBody>
      </p:sp>
      <p:sp>
        <p:nvSpPr>
          <p:cNvPr id="28676" name="Rectangle 2"/>
          <p:cNvSpPr>
            <a:spLocks noGrp="1" noRot="1" noChangeAspect="1" noChangeArrowheads="1"/>
          </p:cNvSpPr>
          <p:nvPr>
            <p:ph type="sldImg"/>
          </p:nvPr>
        </p:nvSpPr>
        <p:spPr>
          <a:solidFill>
            <a:srgbClr val="FFFFFF"/>
          </a:solidFill>
          <a:ln/>
        </p:spPr>
      </p:sp>
      <p:sp>
        <p:nvSpPr>
          <p:cNvPr id="28677" name="Rectangle 3"/>
          <p:cNvSpPr>
            <a:spLocks noGrp="1" noChangeArrowheads="1"/>
          </p:cNvSpPr>
          <p:nvPr>
            <p:ph type="body" idx="1"/>
          </p:nvPr>
        </p:nvSpPr>
        <p:spPr>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pPr eaLnBrk="1" hangingPunct="1"/>
            <a:r>
              <a:rPr lang="en-US" dirty="0" smtClean="0"/>
              <a:t>The natural way to do better is to build a model that uses more of the available data, and includes a richer idea of the physics of the situation. </a:t>
            </a:r>
          </a:p>
        </p:txBody>
      </p:sp>
    </p:spTree>
    <p:extLst>
      <p:ext uri="{BB962C8B-B14F-4D97-AF65-F5344CB8AC3E}">
        <p14:creationId xmlns:p14="http://schemas.microsoft.com/office/powerpoint/2010/main" val="1779558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B5F3991-8720-3043-B064-5E93D5469EA4}" type="datetimeFigureOut">
              <a:rPr lang="en-US" smtClean="0"/>
              <a:t>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C696E5-1880-6742-8D1B-BA5B6B59058E}" type="slidenum">
              <a:rPr lang="en-US" smtClean="0"/>
              <a:t>‹#›</a:t>
            </a:fld>
            <a:endParaRPr lang="en-US"/>
          </a:p>
        </p:txBody>
      </p:sp>
    </p:spTree>
    <p:extLst>
      <p:ext uri="{BB962C8B-B14F-4D97-AF65-F5344CB8AC3E}">
        <p14:creationId xmlns:p14="http://schemas.microsoft.com/office/powerpoint/2010/main" val="2048327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5F3991-8720-3043-B064-5E93D5469EA4}" type="datetimeFigureOut">
              <a:rPr lang="en-US" smtClean="0"/>
              <a:t>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C696E5-1880-6742-8D1B-BA5B6B59058E}" type="slidenum">
              <a:rPr lang="en-US" smtClean="0"/>
              <a:t>‹#›</a:t>
            </a:fld>
            <a:endParaRPr lang="en-US"/>
          </a:p>
        </p:txBody>
      </p:sp>
    </p:spTree>
    <p:extLst>
      <p:ext uri="{BB962C8B-B14F-4D97-AF65-F5344CB8AC3E}">
        <p14:creationId xmlns:p14="http://schemas.microsoft.com/office/powerpoint/2010/main" val="1621466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5F3991-8720-3043-B064-5E93D5469EA4}" type="datetimeFigureOut">
              <a:rPr lang="en-US" smtClean="0"/>
              <a:t>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C696E5-1880-6742-8D1B-BA5B6B59058E}" type="slidenum">
              <a:rPr lang="en-US" smtClean="0"/>
              <a:t>‹#›</a:t>
            </a:fld>
            <a:endParaRPr lang="en-US"/>
          </a:p>
        </p:txBody>
      </p:sp>
    </p:spTree>
    <p:extLst>
      <p:ext uri="{BB962C8B-B14F-4D97-AF65-F5344CB8AC3E}">
        <p14:creationId xmlns:p14="http://schemas.microsoft.com/office/powerpoint/2010/main" val="37921286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fld id="{67A92E4F-CD85-4BBC-AA7A-DE894F355329}" type="slidenum">
              <a:rPr lang="en-US">
                <a:solidFill>
                  <a:srgbClr val="000000"/>
                </a:solidFill>
                <a:latin typeface="Univers"/>
              </a:rPr>
              <a:pPr>
                <a:defRPr/>
              </a:pPr>
              <a:t>‹#›</a:t>
            </a:fld>
            <a:endParaRPr lang="en-US">
              <a:solidFill>
                <a:srgbClr val="000000"/>
              </a:solidFill>
              <a:latin typeface="Univers"/>
            </a:endParaRPr>
          </a:p>
        </p:txBody>
      </p:sp>
    </p:spTree>
    <p:extLst>
      <p:ext uri="{BB962C8B-B14F-4D97-AF65-F5344CB8AC3E}">
        <p14:creationId xmlns:p14="http://schemas.microsoft.com/office/powerpoint/2010/main" val="1398233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fld id="{FFDDCA3C-8CC1-4B90-988F-1D7386DD4CCB}" type="slidenum">
              <a:rPr lang="en-US">
                <a:solidFill>
                  <a:srgbClr val="000000"/>
                </a:solidFill>
                <a:latin typeface="Univers"/>
              </a:rPr>
              <a:pPr>
                <a:defRPr/>
              </a:pPr>
              <a:t>‹#›</a:t>
            </a:fld>
            <a:endParaRPr lang="en-US">
              <a:solidFill>
                <a:srgbClr val="000000"/>
              </a:solidFill>
              <a:latin typeface="Univers"/>
            </a:endParaRPr>
          </a:p>
        </p:txBody>
      </p:sp>
    </p:spTree>
    <p:extLst>
      <p:ext uri="{BB962C8B-B14F-4D97-AF65-F5344CB8AC3E}">
        <p14:creationId xmlns:p14="http://schemas.microsoft.com/office/powerpoint/2010/main" val="27536208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fld id="{2AAF8507-8069-48A5-A2AD-2B300CDD8E0F}" type="slidenum">
              <a:rPr lang="en-US">
                <a:solidFill>
                  <a:srgbClr val="000000"/>
                </a:solidFill>
                <a:latin typeface="Univers"/>
              </a:rPr>
              <a:pPr>
                <a:defRPr/>
              </a:pPr>
              <a:t>‹#›</a:t>
            </a:fld>
            <a:endParaRPr lang="en-US">
              <a:solidFill>
                <a:srgbClr val="000000"/>
              </a:solidFill>
              <a:latin typeface="Univers"/>
            </a:endParaRPr>
          </a:p>
        </p:txBody>
      </p:sp>
    </p:spTree>
    <p:extLst>
      <p:ext uri="{BB962C8B-B14F-4D97-AF65-F5344CB8AC3E}">
        <p14:creationId xmlns:p14="http://schemas.microsoft.com/office/powerpoint/2010/main" val="3583393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76400"/>
            <a:ext cx="3810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3810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sldNum" sz="quarter" idx="11"/>
          </p:nvPr>
        </p:nvSpPr>
        <p:spPr>
          <a:ln/>
        </p:spPr>
        <p:txBody>
          <a:bodyPr/>
          <a:lstStyle>
            <a:lvl1pPr>
              <a:defRPr/>
            </a:lvl1pPr>
          </a:lstStyle>
          <a:p>
            <a:pPr>
              <a:defRPr/>
            </a:pPr>
            <a:fld id="{3E5E1971-BE08-4E03-B76E-ACA32B5A35E0}" type="slidenum">
              <a:rPr lang="en-US">
                <a:solidFill>
                  <a:srgbClr val="000000"/>
                </a:solidFill>
                <a:latin typeface="Univers"/>
              </a:rPr>
              <a:pPr>
                <a:defRPr/>
              </a:pPr>
              <a:t>‹#›</a:t>
            </a:fld>
            <a:endParaRPr lang="en-US">
              <a:solidFill>
                <a:srgbClr val="000000"/>
              </a:solidFill>
              <a:latin typeface="Univers"/>
            </a:endParaRPr>
          </a:p>
        </p:txBody>
      </p:sp>
    </p:spTree>
    <p:extLst>
      <p:ext uri="{BB962C8B-B14F-4D97-AF65-F5344CB8AC3E}">
        <p14:creationId xmlns:p14="http://schemas.microsoft.com/office/powerpoint/2010/main" val="16982188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sldNum" sz="quarter" idx="11"/>
          </p:nvPr>
        </p:nvSpPr>
        <p:spPr>
          <a:ln/>
        </p:spPr>
        <p:txBody>
          <a:bodyPr/>
          <a:lstStyle>
            <a:lvl1pPr>
              <a:defRPr/>
            </a:lvl1pPr>
          </a:lstStyle>
          <a:p>
            <a:pPr>
              <a:defRPr/>
            </a:pPr>
            <a:fld id="{92297831-A9A0-46C8-BB9B-4F7764A4E981}" type="slidenum">
              <a:rPr lang="en-US">
                <a:solidFill>
                  <a:srgbClr val="000000"/>
                </a:solidFill>
                <a:latin typeface="Univers"/>
              </a:rPr>
              <a:pPr>
                <a:defRPr/>
              </a:pPr>
              <a:t>‹#›</a:t>
            </a:fld>
            <a:endParaRPr lang="en-US">
              <a:solidFill>
                <a:srgbClr val="000000"/>
              </a:solidFill>
              <a:latin typeface="Univers"/>
            </a:endParaRPr>
          </a:p>
        </p:txBody>
      </p:sp>
    </p:spTree>
    <p:extLst>
      <p:ext uri="{BB962C8B-B14F-4D97-AF65-F5344CB8AC3E}">
        <p14:creationId xmlns:p14="http://schemas.microsoft.com/office/powerpoint/2010/main" val="8933839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sldNum" sz="quarter" idx="11"/>
          </p:nvPr>
        </p:nvSpPr>
        <p:spPr>
          <a:ln/>
        </p:spPr>
        <p:txBody>
          <a:bodyPr/>
          <a:lstStyle>
            <a:lvl1pPr>
              <a:defRPr/>
            </a:lvl1pPr>
          </a:lstStyle>
          <a:p>
            <a:pPr>
              <a:defRPr/>
            </a:pPr>
            <a:fld id="{8D159BCF-AECD-45DB-8BE4-690366ECE595}" type="slidenum">
              <a:rPr lang="en-US">
                <a:solidFill>
                  <a:srgbClr val="000000"/>
                </a:solidFill>
                <a:latin typeface="Univers"/>
              </a:rPr>
              <a:pPr>
                <a:defRPr/>
              </a:pPr>
              <a:t>‹#›</a:t>
            </a:fld>
            <a:endParaRPr lang="en-US">
              <a:solidFill>
                <a:srgbClr val="000000"/>
              </a:solidFill>
              <a:latin typeface="Univers"/>
            </a:endParaRPr>
          </a:p>
        </p:txBody>
      </p:sp>
    </p:spTree>
    <p:extLst>
      <p:ext uri="{BB962C8B-B14F-4D97-AF65-F5344CB8AC3E}">
        <p14:creationId xmlns:p14="http://schemas.microsoft.com/office/powerpoint/2010/main" val="33670293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sldNum" sz="quarter" idx="11"/>
          </p:nvPr>
        </p:nvSpPr>
        <p:spPr>
          <a:ln/>
        </p:spPr>
        <p:txBody>
          <a:bodyPr/>
          <a:lstStyle>
            <a:lvl1pPr>
              <a:defRPr/>
            </a:lvl1pPr>
          </a:lstStyle>
          <a:p>
            <a:pPr>
              <a:defRPr/>
            </a:pPr>
            <a:fld id="{194A1A8E-6D20-4C39-9938-B7C7B95A9C81}" type="slidenum">
              <a:rPr lang="en-US">
                <a:solidFill>
                  <a:srgbClr val="000000"/>
                </a:solidFill>
                <a:latin typeface="Univers"/>
              </a:rPr>
              <a:pPr>
                <a:defRPr/>
              </a:pPr>
              <a:t>‹#›</a:t>
            </a:fld>
            <a:endParaRPr lang="en-US">
              <a:solidFill>
                <a:srgbClr val="000000"/>
              </a:solidFill>
              <a:latin typeface="Univers"/>
            </a:endParaRPr>
          </a:p>
        </p:txBody>
      </p:sp>
    </p:spTree>
    <p:extLst>
      <p:ext uri="{BB962C8B-B14F-4D97-AF65-F5344CB8AC3E}">
        <p14:creationId xmlns:p14="http://schemas.microsoft.com/office/powerpoint/2010/main" val="13563439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sldNum" sz="quarter" idx="11"/>
          </p:nvPr>
        </p:nvSpPr>
        <p:spPr>
          <a:ln/>
        </p:spPr>
        <p:txBody>
          <a:bodyPr/>
          <a:lstStyle>
            <a:lvl1pPr>
              <a:defRPr/>
            </a:lvl1pPr>
          </a:lstStyle>
          <a:p>
            <a:pPr>
              <a:defRPr/>
            </a:pPr>
            <a:fld id="{4ED35311-DD3E-46FA-BDA3-A35122D010A7}" type="slidenum">
              <a:rPr lang="en-US">
                <a:solidFill>
                  <a:srgbClr val="000000"/>
                </a:solidFill>
                <a:latin typeface="Univers"/>
              </a:rPr>
              <a:pPr>
                <a:defRPr/>
              </a:pPr>
              <a:t>‹#›</a:t>
            </a:fld>
            <a:endParaRPr lang="en-US">
              <a:solidFill>
                <a:srgbClr val="000000"/>
              </a:solidFill>
              <a:latin typeface="Univers"/>
            </a:endParaRPr>
          </a:p>
        </p:txBody>
      </p:sp>
    </p:spTree>
    <p:extLst>
      <p:ext uri="{BB962C8B-B14F-4D97-AF65-F5344CB8AC3E}">
        <p14:creationId xmlns:p14="http://schemas.microsoft.com/office/powerpoint/2010/main" val="3915731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5F3991-8720-3043-B064-5E93D5469EA4}" type="datetimeFigureOut">
              <a:rPr lang="en-US" smtClean="0"/>
              <a:t>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C696E5-1880-6742-8D1B-BA5B6B59058E}" type="slidenum">
              <a:rPr lang="en-US" smtClean="0"/>
              <a:t>‹#›</a:t>
            </a:fld>
            <a:endParaRPr lang="en-US"/>
          </a:p>
        </p:txBody>
      </p:sp>
    </p:spTree>
    <p:extLst>
      <p:ext uri="{BB962C8B-B14F-4D97-AF65-F5344CB8AC3E}">
        <p14:creationId xmlns:p14="http://schemas.microsoft.com/office/powerpoint/2010/main" val="19983348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sldNum" sz="quarter" idx="11"/>
          </p:nvPr>
        </p:nvSpPr>
        <p:spPr>
          <a:ln/>
        </p:spPr>
        <p:txBody>
          <a:bodyPr/>
          <a:lstStyle>
            <a:lvl1pPr>
              <a:defRPr/>
            </a:lvl1pPr>
          </a:lstStyle>
          <a:p>
            <a:pPr>
              <a:defRPr/>
            </a:pPr>
            <a:fld id="{4CC6F37C-AAAA-4C8F-A89F-26601ACE3A27}" type="slidenum">
              <a:rPr lang="en-US">
                <a:solidFill>
                  <a:srgbClr val="000000"/>
                </a:solidFill>
                <a:latin typeface="Univers"/>
              </a:rPr>
              <a:pPr>
                <a:defRPr/>
              </a:pPr>
              <a:t>‹#›</a:t>
            </a:fld>
            <a:endParaRPr lang="en-US">
              <a:solidFill>
                <a:srgbClr val="000000"/>
              </a:solidFill>
              <a:latin typeface="Univers"/>
            </a:endParaRPr>
          </a:p>
        </p:txBody>
      </p:sp>
    </p:spTree>
    <p:extLst>
      <p:ext uri="{BB962C8B-B14F-4D97-AF65-F5344CB8AC3E}">
        <p14:creationId xmlns:p14="http://schemas.microsoft.com/office/powerpoint/2010/main" val="8403349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fld id="{3483E0E8-FB30-47AB-88CD-9F05A2AE0F9E}" type="slidenum">
              <a:rPr lang="en-US">
                <a:solidFill>
                  <a:srgbClr val="000000"/>
                </a:solidFill>
                <a:latin typeface="Univers"/>
              </a:rPr>
              <a:pPr>
                <a:defRPr/>
              </a:pPr>
              <a:t>‹#›</a:t>
            </a:fld>
            <a:endParaRPr lang="en-US">
              <a:solidFill>
                <a:srgbClr val="000000"/>
              </a:solidFill>
              <a:latin typeface="Univers"/>
            </a:endParaRPr>
          </a:p>
        </p:txBody>
      </p:sp>
    </p:spTree>
    <p:extLst>
      <p:ext uri="{BB962C8B-B14F-4D97-AF65-F5344CB8AC3E}">
        <p14:creationId xmlns:p14="http://schemas.microsoft.com/office/powerpoint/2010/main" val="2762647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80238" y="173038"/>
            <a:ext cx="2097087" cy="59991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173038"/>
            <a:ext cx="6142038" cy="59991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fld id="{FC5582DB-F725-484D-9B8B-E948FE424271}" type="slidenum">
              <a:rPr lang="en-US">
                <a:solidFill>
                  <a:srgbClr val="000000"/>
                </a:solidFill>
                <a:latin typeface="Univers"/>
              </a:rPr>
              <a:pPr>
                <a:defRPr/>
              </a:pPr>
              <a:t>‹#›</a:t>
            </a:fld>
            <a:endParaRPr lang="en-US">
              <a:solidFill>
                <a:srgbClr val="000000"/>
              </a:solidFill>
              <a:latin typeface="Univers"/>
            </a:endParaRPr>
          </a:p>
        </p:txBody>
      </p:sp>
    </p:spTree>
    <p:extLst>
      <p:ext uri="{BB962C8B-B14F-4D97-AF65-F5344CB8AC3E}">
        <p14:creationId xmlns:p14="http://schemas.microsoft.com/office/powerpoint/2010/main" val="36196893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2093913" y="173038"/>
            <a:ext cx="6983412" cy="8255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76400"/>
            <a:ext cx="7772400" cy="2171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4000500"/>
            <a:ext cx="7772400" cy="2171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sldNum" sz="quarter" idx="11"/>
          </p:nvPr>
        </p:nvSpPr>
        <p:spPr>
          <a:ln/>
        </p:spPr>
        <p:txBody>
          <a:bodyPr/>
          <a:lstStyle>
            <a:lvl1pPr>
              <a:defRPr/>
            </a:lvl1pPr>
          </a:lstStyle>
          <a:p>
            <a:pPr>
              <a:defRPr/>
            </a:pPr>
            <a:fld id="{CDFC56FF-DB9B-401E-9157-B1C9DD39007C}" type="slidenum">
              <a:rPr lang="en-US">
                <a:solidFill>
                  <a:srgbClr val="000000"/>
                </a:solidFill>
                <a:latin typeface="Univers"/>
              </a:rPr>
              <a:pPr>
                <a:defRPr/>
              </a:pPr>
              <a:t>‹#›</a:t>
            </a:fld>
            <a:endParaRPr lang="en-US">
              <a:solidFill>
                <a:srgbClr val="000000"/>
              </a:solidFill>
              <a:latin typeface="Univers"/>
            </a:endParaRPr>
          </a:p>
        </p:txBody>
      </p:sp>
    </p:spTree>
    <p:extLst>
      <p:ext uri="{BB962C8B-B14F-4D97-AF65-F5344CB8AC3E}">
        <p14:creationId xmlns:p14="http://schemas.microsoft.com/office/powerpoint/2010/main" val="12265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Media" preserve="1">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2093913" y="173038"/>
            <a:ext cx="6983412" cy="8255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676400"/>
            <a:ext cx="38100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Media Placeholder 3"/>
          <p:cNvSpPr>
            <a:spLocks noGrp="1"/>
          </p:cNvSpPr>
          <p:nvPr>
            <p:ph type="media" sz="half" idx="2"/>
          </p:nvPr>
        </p:nvSpPr>
        <p:spPr>
          <a:xfrm>
            <a:off x="4648200" y="1676400"/>
            <a:ext cx="3810000" cy="4495800"/>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sldNum" sz="quarter" idx="11"/>
          </p:nvPr>
        </p:nvSpPr>
        <p:spPr>
          <a:ln/>
        </p:spPr>
        <p:txBody>
          <a:bodyPr/>
          <a:lstStyle>
            <a:lvl1pPr>
              <a:defRPr/>
            </a:lvl1pPr>
          </a:lstStyle>
          <a:p>
            <a:pPr>
              <a:defRPr/>
            </a:pPr>
            <a:fld id="{3A28AC6D-23BE-4494-AE62-3AC45E9841DA}" type="slidenum">
              <a:rPr lang="en-US">
                <a:solidFill>
                  <a:srgbClr val="000000"/>
                </a:solidFill>
                <a:latin typeface="Univers"/>
              </a:rPr>
              <a:pPr>
                <a:defRPr/>
              </a:pPr>
              <a:t>‹#›</a:t>
            </a:fld>
            <a:endParaRPr lang="en-US">
              <a:solidFill>
                <a:srgbClr val="000000"/>
              </a:solidFill>
              <a:latin typeface="Univers"/>
            </a:endParaRPr>
          </a:p>
        </p:txBody>
      </p:sp>
    </p:spTree>
    <p:extLst>
      <p:ext uri="{BB962C8B-B14F-4D97-AF65-F5344CB8AC3E}">
        <p14:creationId xmlns:p14="http://schemas.microsoft.com/office/powerpoint/2010/main" val="449390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B5F3991-8720-3043-B064-5E93D5469EA4}" type="datetimeFigureOut">
              <a:rPr lang="en-US" smtClean="0"/>
              <a:t>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C696E5-1880-6742-8D1B-BA5B6B59058E}" type="slidenum">
              <a:rPr lang="en-US" smtClean="0"/>
              <a:t>‹#›</a:t>
            </a:fld>
            <a:endParaRPr lang="en-US"/>
          </a:p>
        </p:txBody>
      </p:sp>
    </p:spTree>
    <p:extLst>
      <p:ext uri="{BB962C8B-B14F-4D97-AF65-F5344CB8AC3E}">
        <p14:creationId xmlns:p14="http://schemas.microsoft.com/office/powerpoint/2010/main" val="2760882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B5F3991-8720-3043-B064-5E93D5469EA4}" type="datetimeFigureOut">
              <a:rPr lang="en-US" smtClean="0"/>
              <a:t>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C696E5-1880-6742-8D1B-BA5B6B59058E}" type="slidenum">
              <a:rPr lang="en-US" smtClean="0"/>
              <a:t>‹#›</a:t>
            </a:fld>
            <a:endParaRPr lang="en-US"/>
          </a:p>
        </p:txBody>
      </p:sp>
    </p:spTree>
    <p:extLst>
      <p:ext uri="{BB962C8B-B14F-4D97-AF65-F5344CB8AC3E}">
        <p14:creationId xmlns:p14="http://schemas.microsoft.com/office/powerpoint/2010/main" val="610859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B5F3991-8720-3043-B064-5E93D5469EA4}" type="datetimeFigureOut">
              <a:rPr lang="en-US" smtClean="0"/>
              <a:t>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C696E5-1880-6742-8D1B-BA5B6B59058E}" type="slidenum">
              <a:rPr lang="en-US" smtClean="0"/>
              <a:t>‹#›</a:t>
            </a:fld>
            <a:endParaRPr lang="en-US"/>
          </a:p>
        </p:txBody>
      </p:sp>
    </p:spTree>
    <p:extLst>
      <p:ext uri="{BB962C8B-B14F-4D97-AF65-F5344CB8AC3E}">
        <p14:creationId xmlns:p14="http://schemas.microsoft.com/office/powerpoint/2010/main" val="3700153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B5F3991-8720-3043-B064-5E93D5469EA4}" type="datetimeFigureOut">
              <a:rPr lang="en-US" smtClean="0"/>
              <a:t>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C696E5-1880-6742-8D1B-BA5B6B59058E}" type="slidenum">
              <a:rPr lang="en-US" smtClean="0"/>
              <a:t>‹#›</a:t>
            </a:fld>
            <a:endParaRPr lang="en-US"/>
          </a:p>
        </p:txBody>
      </p:sp>
    </p:spTree>
    <p:extLst>
      <p:ext uri="{BB962C8B-B14F-4D97-AF65-F5344CB8AC3E}">
        <p14:creationId xmlns:p14="http://schemas.microsoft.com/office/powerpoint/2010/main" val="3452868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5F3991-8720-3043-B064-5E93D5469EA4}" type="datetimeFigureOut">
              <a:rPr lang="en-US" smtClean="0"/>
              <a:t>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C696E5-1880-6742-8D1B-BA5B6B59058E}" type="slidenum">
              <a:rPr lang="en-US" smtClean="0"/>
              <a:t>‹#›</a:t>
            </a:fld>
            <a:endParaRPr lang="en-US"/>
          </a:p>
        </p:txBody>
      </p:sp>
    </p:spTree>
    <p:extLst>
      <p:ext uri="{BB962C8B-B14F-4D97-AF65-F5344CB8AC3E}">
        <p14:creationId xmlns:p14="http://schemas.microsoft.com/office/powerpoint/2010/main" val="1263117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5F3991-8720-3043-B064-5E93D5469EA4}" type="datetimeFigureOut">
              <a:rPr lang="en-US" smtClean="0"/>
              <a:t>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C696E5-1880-6742-8D1B-BA5B6B59058E}" type="slidenum">
              <a:rPr lang="en-US" smtClean="0"/>
              <a:t>‹#›</a:t>
            </a:fld>
            <a:endParaRPr lang="en-US"/>
          </a:p>
        </p:txBody>
      </p:sp>
    </p:spTree>
    <p:extLst>
      <p:ext uri="{BB962C8B-B14F-4D97-AF65-F5344CB8AC3E}">
        <p14:creationId xmlns:p14="http://schemas.microsoft.com/office/powerpoint/2010/main" val="3790703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5F3991-8720-3043-B064-5E93D5469EA4}" type="datetimeFigureOut">
              <a:rPr lang="en-US" smtClean="0"/>
              <a:t>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C696E5-1880-6742-8D1B-BA5B6B59058E}" type="slidenum">
              <a:rPr lang="en-US" smtClean="0"/>
              <a:t>‹#›</a:t>
            </a:fld>
            <a:endParaRPr lang="en-US"/>
          </a:p>
        </p:txBody>
      </p:sp>
    </p:spTree>
    <p:extLst>
      <p:ext uri="{BB962C8B-B14F-4D97-AF65-F5344CB8AC3E}">
        <p14:creationId xmlns:p14="http://schemas.microsoft.com/office/powerpoint/2010/main" val="7062738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theme" Target="../theme/theme2.xml"/><Relationship Id="rId15" Type="http://schemas.openxmlformats.org/officeDocument/2006/relationships/image" Target="../media/image1.png"/><Relationship Id="rId16" Type="http://schemas.openxmlformats.org/officeDocument/2006/relationships/image" Target="../media/image2.wmf"/><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5F3991-8720-3043-B064-5E93D5469EA4}" type="datetimeFigureOut">
              <a:rPr lang="en-US" smtClean="0"/>
              <a:t>7/20/16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C696E5-1880-6742-8D1B-BA5B6B59058E}" type="slidenum">
              <a:rPr lang="en-US" smtClean="0"/>
              <a:t>‹#›</a:t>
            </a:fld>
            <a:endParaRPr lang="en-US"/>
          </a:p>
        </p:txBody>
      </p:sp>
    </p:spTree>
    <p:extLst>
      <p:ext uri="{BB962C8B-B14F-4D97-AF65-F5344CB8AC3E}">
        <p14:creationId xmlns:p14="http://schemas.microsoft.com/office/powerpoint/2010/main" val="2946595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2093913" y="173038"/>
            <a:ext cx="6983412" cy="8255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685800" y="1676400"/>
            <a:ext cx="7772400" cy="4495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03428" name="Rectangle 4"/>
          <p:cNvSpPr>
            <a:spLocks noGrp="1" noChangeArrowheads="1"/>
          </p:cNvSpPr>
          <p:nvPr>
            <p:ph type="dt" sz="half" idx="2"/>
          </p:nvPr>
        </p:nvSpPr>
        <p:spPr bwMode="auto">
          <a:xfrm>
            <a:off x="685800" y="6477000"/>
            <a:ext cx="1905000" cy="1619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00">
                <a:latin typeface="Univers LT Std 55" pitchFamily="34" charset="0"/>
              </a:defRPr>
            </a:lvl1pPr>
          </a:lstStyle>
          <a:p>
            <a:pPr defTabSz="914400" eaLnBrk="0" fontAlgn="base" hangingPunct="0">
              <a:spcBef>
                <a:spcPct val="0"/>
              </a:spcBef>
              <a:spcAft>
                <a:spcPct val="0"/>
              </a:spcAft>
              <a:defRPr/>
            </a:pPr>
            <a:endParaRPr lang="en-US">
              <a:solidFill>
                <a:srgbClr val="000000"/>
              </a:solidFill>
              <a:ea typeface="ＭＳ Ｐゴシック" pitchFamily="34" charset="-128"/>
            </a:endParaRPr>
          </a:p>
        </p:txBody>
      </p:sp>
      <p:sp>
        <p:nvSpPr>
          <p:cNvPr id="103429" name="Rectangle 5"/>
          <p:cNvSpPr>
            <a:spLocks noGrp="1" noChangeArrowheads="1"/>
          </p:cNvSpPr>
          <p:nvPr>
            <p:ph type="sldNum" sz="quarter" idx="4"/>
          </p:nvPr>
        </p:nvSpPr>
        <p:spPr bwMode="auto">
          <a:xfrm>
            <a:off x="8013700" y="6578600"/>
            <a:ext cx="400050" cy="2000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latin typeface="+mn-lt"/>
              </a:defRPr>
            </a:lvl1pPr>
          </a:lstStyle>
          <a:p>
            <a:pPr defTabSz="914400" eaLnBrk="0" fontAlgn="base" hangingPunct="0">
              <a:spcBef>
                <a:spcPct val="0"/>
              </a:spcBef>
              <a:spcAft>
                <a:spcPct val="0"/>
              </a:spcAft>
              <a:defRPr/>
            </a:pPr>
            <a:fld id="{2EAC486F-1C85-4BBF-9405-73334A1C9245}" type="slidenum">
              <a:rPr lang="en-US">
                <a:solidFill>
                  <a:srgbClr val="000000"/>
                </a:solidFill>
                <a:latin typeface="Univers"/>
                <a:ea typeface="ＭＳ Ｐゴシック" pitchFamily="34" charset="-128"/>
              </a:rPr>
              <a:pPr defTabSz="914400" eaLnBrk="0" fontAlgn="base" hangingPunct="0">
                <a:spcBef>
                  <a:spcPct val="0"/>
                </a:spcBef>
                <a:spcAft>
                  <a:spcPct val="0"/>
                </a:spcAft>
                <a:defRPr/>
              </a:pPr>
              <a:t>‹#›</a:t>
            </a:fld>
            <a:endParaRPr lang="en-US">
              <a:solidFill>
                <a:srgbClr val="000000"/>
              </a:solidFill>
              <a:latin typeface="Univers"/>
              <a:ea typeface="ＭＳ Ｐゴシック" pitchFamily="34" charset="-128"/>
            </a:endParaRPr>
          </a:p>
        </p:txBody>
      </p:sp>
      <p:sp>
        <p:nvSpPr>
          <p:cNvPr id="2054" name="Freeform 6"/>
          <p:cNvSpPr>
            <a:spLocks/>
          </p:cNvSpPr>
          <p:nvPr/>
        </p:nvSpPr>
        <p:spPr bwMode="auto">
          <a:xfrm>
            <a:off x="0" y="6383338"/>
            <a:ext cx="9034463" cy="166687"/>
          </a:xfrm>
          <a:custGeom>
            <a:avLst/>
            <a:gdLst>
              <a:gd name="T0" fmla="*/ 2147483647 w 4538"/>
              <a:gd name="T1" fmla="*/ 96319527 h 150"/>
              <a:gd name="T2" fmla="*/ 2147483647 w 4538"/>
              <a:gd name="T3" fmla="*/ 0 h 150"/>
              <a:gd name="T4" fmla="*/ 2147483647 w 4538"/>
              <a:gd name="T5" fmla="*/ 69152880 h 150"/>
              <a:gd name="T6" fmla="*/ 0 w 4538"/>
              <a:gd name="T7" fmla="*/ 69152880 h 150"/>
              <a:gd name="T8" fmla="*/ 0 w 4538"/>
              <a:gd name="T9" fmla="*/ 130895967 h 150"/>
              <a:gd name="T10" fmla="*/ 2147483647 w 4538"/>
              <a:gd name="T11" fmla="*/ 130895967 h 150"/>
              <a:gd name="T12" fmla="*/ 2147483647 w 4538"/>
              <a:gd name="T13" fmla="*/ 185230373 h 150"/>
              <a:gd name="T14" fmla="*/ 2147483647 w 4538"/>
              <a:gd name="T15" fmla="*/ 96319527 h 1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538" h="150">
                <a:moveTo>
                  <a:pt x="4538" y="78"/>
                </a:moveTo>
                <a:lnTo>
                  <a:pt x="4382" y="0"/>
                </a:lnTo>
                <a:lnTo>
                  <a:pt x="4352" y="56"/>
                </a:lnTo>
                <a:lnTo>
                  <a:pt x="0" y="56"/>
                </a:lnTo>
                <a:lnTo>
                  <a:pt x="0" y="106"/>
                </a:lnTo>
                <a:lnTo>
                  <a:pt x="4326" y="106"/>
                </a:lnTo>
                <a:lnTo>
                  <a:pt x="4300" y="150"/>
                </a:lnTo>
                <a:lnTo>
                  <a:pt x="4538" y="78"/>
                </a:lnTo>
                <a:close/>
              </a:path>
            </a:pathLst>
          </a:custGeom>
          <a:solidFill>
            <a:srgbClr val="0000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400" eaLnBrk="0" fontAlgn="base" hangingPunct="0">
              <a:spcBef>
                <a:spcPct val="0"/>
              </a:spcBef>
              <a:spcAft>
                <a:spcPct val="0"/>
              </a:spcAft>
            </a:pPr>
            <a:endParaRPr lang="en-US" sz="3200">
              <a:solidFill>
                <a:srgbClr val="000000"/>
              </a:solidFill>
              <a:latin typeface="Arial" pitchFamily="34" charset="0"/>
              <a:ea typeface="ＭＳ Ｐゴシック" pitchFamily="34" charset="-128"/>
            </a:endParaRPr>
          </a:p>
        </p:txBody>
      </p:sp>
      <p:grpSp>
        <p:nvGrpSpPr>
          <p:cNvPr id="2055" name="Group 7"/>
          <p:cNvGrpSpPr>
            <a:grpSpLocks/>
          </p:cNvGrpSpPr>
          <p:nvPr/>
        </p:nvGrpSpPr>
        <p:grpSpPr bwMode="auto">
          <a:xfrm>
            <a:off x="80963" y="1066800"/>
            <a:ext cx="8991600" cy="152400"/>
            <a:chOff x="0" y="576"/>
            <a:chExt cx="5282" cy="189"/>
          </a:xfrm>
        </p:grpSpPr>
        <p:grpSp>
          <p:nvGrpSpPr>
            <p:cNvPr id="2064" name="Group 8"/>
            <p:cNvGrpSpPr>
              <a:grpSpLocks/>
            </p:cNvGrpSpPr>
            <p:nvPr/>
          </p:nvGrpSpPr>
          <p:grpSpPr bwMode="auto">
            <a:xfrm>
              <a:off x="5158" y="576"/>
              <a:ext cx="124" cy="189"/>
              <a:chOff x="5158" y="576"/>
              <a:chExt cx="124" cy="189"/>
            </a:xfrm>
          </p:grpSpPr>
          <p:sp>
            <p:nvSpPr>
              <p:cNvPr id="2079" name="Rectangle 9"/>
              <p:cNvSpPr>
                <a:spLocks noChangeArrowheads="1"/>
              </p:cNvSpPr>
              <p:nvPr/>
            </p:nvSpPr>
            <p:spPr bwMode="auto">
              <a:xfrm>
                <a:off x="5252" y="576"/>
                <a:ext cx="30" cy="189"/>
              </a:xfrm>
              <a:prstGeom prst="rect">
                <a:avLst/>
              </a:prstGeom>
              <a:gradFill rotWithShape="0">
                <a:gsLst>
                  <a:gs pos="0">
                    <a:srgbClr val="3232DE"/>
                  </a:gs>
                  <a:gs pos="100000">
                    <a:srgbClr val="141459"/>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US" sz="3200">
                  <a:solidFill>
                    <a:srgbClr val="000000"/>
                  </a:solidFill>
                  <a:latin typeface="Arial" pitchFamily="34" charset="0"/>
                  <a:ea typeface="ＭＳ Ｐゴシック" pitchFamily="34" charset="-128"/>
                </a:endParaRPr>
              </a:p>
            </p:txBody>
          </p:sp>
          <p:sp>
            <p:nvSpPr>
              <p:cNvPr id="2080" name="Rectangle 10"/>
              <p:cNvSpPr>
                <a:spLocks noChangeArrowheads="1"/>
              </p:cNvSpPr>
              <p:nvPr/>
            </p:nvSpPr>
            <p:spPr bwMode="auto">
              <a:xfrm>
                <a:off x="5158" y="576"/>
                <a:ext cx="60" cy="189"/>
              </a:xfrm>
              <a:prstGeom prst="rect">
                <a:avLst/>
              </a:prstGeom>
              <a:gradFill rotWithShape="0">
                <a:gsLst>
                  <a:gs pos="0">
                    <a:srgbClr val="3232DE"/>
                  </a:gs>
                  <a:gs pos="100000">
                    <a:srgbClr val="141459"/>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US" sz="3200">
                  <a:solidFill>
                    <a:srgbClr val="000000"/>
                  </a:solidFill>
                  <a:latin typeface="Arial" pitchFamily="34" charset="0"/>
                  <a:ea typeface="ＭＳ Ｐゴシック" pitchFamily="34" charset="-128"/>
                </a:endParaRPr>
              </a:p>
            </p:txBody>
          </p:sp>
        </p:grpSp>
        <p:grpSp>
          <p:nvGrpSpPr>
            <p:cNvPr id="2065" name="Group 11"/>
            <p:cNvGrpSpPr>
              <a:grpSpLocks/>
            </p:cNvGrpSpPr>
            <p:nvPr/>
          </p:nvGrpSpPr>
          <p:grpSpPr bwMode="auto">
            <a:xfrm>
              <a:off x="4848" y="576"/>
              <a:ext cx="263" cy="189"/>
              <a:chOff x="4848" y="576"/>
              <a:chExt cx="263" cy="189"/>
            </a:xfrm>
          </p:grpSpPr>
          <p:sp>
            <p:nvSpPr>
              <p:cNvPr id="2077" name="Rectangle 12"/>
              <p:cNvSpPr>
                <a:spLocks noChangeArrowheads="1"/>
              </p:cNvSpPr>
              <p:nvPr/>
            </p:nvSpPr>
            <p:spPr bwMode="auto">
              <a:xfrm>
                <a:off x="5018" y="576"/>
                <a:ext cx="93" cy="189"/>
              </a:xfrm>
              <a:prstGeom prst="rect">
                <a:avLst/>
              </a:prstGeom>
              <a:gradFill rotWithShape="0">
                <a:gsLst>
                  <a:gs pos="0">
                    <a:srgbClr val="3232DE"/>
                  </a:gs>
                  <a:gs pos="100000">
                    <a:srgbClr val="141459"/>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US" sz="3200">
                  <a:solidFill>
                    <a:srgbClr val="000000"/>
                  </a:solidFill>
                  <a:latin typeface="Arial" pitchFamily="34" charset="0"/>
                  <a:ea typeface="ＭＳ Ｐゴシック" pitchFamily="34" charset="-128"/>
                </a:endParaRPr>
              </a:p>
            </p:txBody>
          </p:sp>
          <p:sp>
            <p:nvSpPr>
              <p:cNvPr id="2078" name="Rectangle 13"/>
              <p:cNvSpPr>
                <a:spLocks noChangeArrowheads="1"/>
              </p:cNvSpPr>
              <p:nvPr/>
            </p:nvSpPr>
            <p:spPr bwMode="auto">
              <a:xfrm>
                <a:off x="4848" y="576"/>
                <a:ext cx="126" cy="189"/>
              </a:xfrm>
              <a:prstGeom prst="rect">
                <a:avLst/>
              </a:prstGeom>
              <a:gradFill rotWithShape="0">
                <a:gsLst>
                  <a:gs pos="0">
                    <a:srgbClr val="3232DE"/>
                  </a:gs>
                  <a:gs pos="100000">
                    <a:srgbClr val="141459"/>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US" sz="3200">
                  <a:solidFill>
                    <a:srgbClr val="000000"/>
                  </a:solidFill>
                  <a:latin typeface="Arial" pitchFamily="34" charset="0"/>
                  <a:ea typeface="ＭＳ Ｐゴシック" pitchFamily="34" charset="-128"/>
                </a:endParaRPr>
              </a:p>
            </p:txBody>
          </p:sp>
        </p:grpSp>
        <p:grpSp>
          <p:nvGrpSpPr>
            <p:cNvPr id="2066" name="Group 14"/>
            <p:cNvGrpSpPr>
              <a:grpSpLocks/>
            </p:cNvGrpSpPr>
            <p:nvPr/>
          </p:nvGrpSpPr>
          <p:grpSpPr bwMode="auto">
            <a:xfrm>
              <a:off x="4418" y="576"/>
              <a:ext cx="386" cy="189"/>
              <a:chOff x="4418" y="576"/>
              <a:chExt cx="386" cy="189"/>
            </a:xfrm>
          </p:grpSpPr>
          <p:sp>
            <p:nvSpPr>
              <p:cNvPr id="2075" name="Rectangle 15"/>
              <p:cNvSpPr>
                <a:spLocks noChangeArrowheads="1"/>
              </p:cNvSpPr>
              <p:nvPr/>
            </p:nvSpPr>
            <p:spPr bwMode="auto">
              <a:xfrm>
                <a:off x="4650" y="576"/>
                <a:ext cx="154" cy="189"/>
              </a:xfrm>
              <a:prstGeom prst="rect">
                <a:avLst/>
              </a:prstGeom>
              <a:gradFill rotWithShape="0">
                <a:gsLst>
                  <a:gs pos="0">
                    <a:srgbClr val="3232DE"/>
                  </a:gs>
                  <a:gs pos="100000">
                    <a:srgbClr val="141459"/>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US" sz="3200">
                  <a:solidFill>
                    <a:srgbClr val="000000"/>
                  </a:solidFill>
                  <a:latin typeface="Arial" pitchFamily="34" charset="0"/>
                  <a:ea typeface="ＭＳ Ｐゴシック" pitchFamily="34" charset="-128"/>
                </a:endParaRPr>
              </a:p>
            </p:txBody>
          </p:sp>
          <p:sp>
            <p:nvSpPr>
              <p:cNvPr id="2076" name="Rectangle 16"/>
              <p:cNvSpPr>
                <a:spLocks noChangeArrowheads="1"/>
              </p:cNvSpPr>
              <p:nvPr/>
            </p:nvSpPr>
            <p:spPr bwMode="auto">
              <a:xfrm>
                <a:off x="4418" y="576"/>
                <a:ext cx="189" cy="189"/>
              </a:xfrm>
              <a:prstGeom prst="rect">
                <a:avLst/>
              </a:prstGeom>
              <a:gradFill rotWithShape="0">
                <a:gsLst>
                  <a:gs pos="0">
                    <a:srgbClr val="3232DE"/>
                  </a:gs>
                  <a:gs pos="100000">
                    <a:srgbClr val="141459"/>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US" sz="3200">
                  <a:solidFill>
                    <a:srgbClr val="000000"/>
                  </a:solidFill>
                  <a:latin typeface="Arial" pitchFamily="34" charset="0"/>
                  <a:ea typeface="ＭＳ Ｐゴシック" pitchFamily="34" charset="-128"/>
                </a:endParaRPr>
              </a:p>
            </p:txBody>
          </p:sp>
        </p:grpSp>
        <p:grpSp>
          <p:nvGrpSpPr>
            <p:cNvPr id="2067" name="Group 17"/>
            <p:cNvGrpSpPr>
              <a:grpSpLocks/>
            </p:cNvGrpSpPr>
            <p:nvPr/>
          </p:nvGrpSpPr>
          <p:grpSpPr bwMode="auto">
            <a:xfrm>
              <a:off x="3183" y="576"/>
              <a:ext cx="1191" cy="189"/>
              <a:chOff x="3183" y="576"/>
              <a:chExt cx="1191" cy="189"/>
            </a:xfrm>
          </p:grpSpPr>
          <p:sp>
            <p:nvSpPr>
              <p:cNvPr id="2071" name="Rectangle 18"/>
              <p:cNvSpPr>
                <a:spLocks noChangeArrowheads="1"/>
              </p:cNvSpPr>
              <p:nvPr/>
            </p:nvSpPr>
            <p:spPr bwMode="auto">
              <a:xfrm>
                <a:off x="3558" y="576"/>
                <a:ext cx="250" cy="189"/>
              </a:xfrm>
              <a:prstGeom prst="rect">
                <a:avLst/>
              </a:prstGeom>
              <a:gradFill rotWithShape="0">
                <a:gsLst>
                  <a:gs pos="0">
                    <a:srgbClr val="3232DE"/>
                  </a:gs>
                  <a:gs pos="100000">
                    <a:srgbClr val="141459"/>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US" sz="3200">
                  <a:solidFill>
                    <a:srgbClr val="000000"/>
                  </a:solidFill>
                  <a:latin typeface="Arial" pitchFamily="34" charset="0"/>
                  <a:ea typeface="ＭＳ Ｐゴシック" pitchFamily="34" charset="-128"/>
                </a:endParaRPr>
              </a:p>
            </p:txBody>
          </p:sp>
          <p:sp>
            <p:nvSpPr>
              <p:cNvPr id="2072" name="Rectangle 19"/>
              <p:cNvSpPr>
                <a:spLocks noChangeArrowheads="1"/>
              </p:cNvSpPr>
              <p:nvPr/>
            </p:nvSpPr>
            <p:spPr bwMode="auto">
              <a:xfrm>
                <a:off x="4156" y="576"/>
                <a:ext cx="218" cy="189"/>
              </a:xfrm>
              <a:prstGeom prst="rect">
                <a:avLst/>
              </a:prstGeom>
              <a:gradFill rotWithShape="0">
                <a:gsLst>
                  <a:gs pos="0">
                    <a:srgbClr val="3232DE"/>
                  </a:gs>
                  <a:gs pos="100000">
                    <a:srgbClr val="141459"/>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US" sz="3200">
                  <a:solidFill>
                    <a:srgbClr val="000000"/>
                  </a:solidFill>
                  <a:latin typeface="Arial" pitchFamily="34" charset="0"/>
                  <a:ea typeface="ＭＳ Ｐゴシック" pitchFamily="34" charset="-128"/>
                </a:endParaRPr>
              </a:p>
            </p:txBody>
          </p:sp>
          <p:sp>
            <p:nvSpPr>
              <p:cNvPr id="2073" name="Rectangle 20"/>
              <p:cNvSpPr>
                <a:spLocks noChangeArrowheads="1"/>
              </p:cNvSpPr>
              <p:nvPr/>
            </p:nvSpPr>
            <p:spPr bwMode="auto">
              <a:xfrm>
                <a:off x="3864" y="576"/>
                <a:ext cx="250" cy="189"/>
              </a:xfrm>
              <a:prstGeom prst="rect">
                <a:avLst/>
              </a:prstGeom>
              <a:gradFill rotWithShape="0">
                <a:gsLst>
                  <a:gs pos="0">
                    <a:srgbClr val="3232DE"/>
                  </a:gs>
                  <a:gs pos="100000">
                    <a:srgbClr val="141459"/>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US" sz="3200">
                  <a:solidFill>
                    <a:srgbClr val="000000"/>
                  </a:solidFill>
                  <a:latin typeface="Arial" pitchFamily="34" charset="0"/>
                  <a:ea typeface="ＭＳ Ｐゴシック" pitchFamily="34" charset="-128"/>
                </a:endParaRPr>
              </a:p>
            </p:txBody>
          </p:sp>
          <p:sp>
            <p:nvSpPr>
              <p:cNvPr id="2074" name="Rectangle 21"/>
              <p:cNvSpPr>
                <a:spLocks noChangeArrowheads="1"/>
              </p:cNvSpPr>
              <p:nvPr/>
            </p:nvSpPr>
            <p:spPr bwMode="auto">
              <a:xfrm>
                <a:off x="3183" y="576"/>
                <a:ext cx="314" cy="189"/>
              </a:xfrm>
              <a:prstGeom prst="rect">
                <a:avLst/>
              </a:prstGeom>
              <a:gradFill rotWithShape="0">
                <a:gsLst>
                  <a:gs pos="0">
                    <a:srgbClr val="3232DE"/>
                  </a:gs>
                  <a:gs pos="100000">
                    <a:srgbClr val="141459"/>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US" sz="3200">
                  <a:solidFill>
                    <a:srgbClr val="000000"/>
                  </a:solidFill>
                  <a:latin typeface="Arial" pitchFamily="34" charset="0"/>
                  <a:ea typeface="ＭＳ Ｐゴシック" pitchFamily="34" charset="-128"/>
                </a:endParaRPr>
              </a:p>
            </p:txBody>
          </p:sp>
        </p:grpSp>
        <p:grpSp>
          <p:nvGrpSpPr>
            <p:cNvPr id="2068" name="Group 22"/>
            <p:cNvGrpSpPr>
              <a:grpSpLocks/>
            </p:cNvGrpSpPr>
            <p:nvPr/>
          </p:nvGrpSpPr>
          <p:grpSpPr bwMode="auto">
            <a:xfrm>
              <a:off x="0" y="576"/>
              <a:ext cx="3143" cy="189"/>
              <a:chOff x="0" y="576"/>
              <a:chExt cx="3143" cy="189"/>
            </a:xfrm>
          </p:grpSpPr>
          <p:sp>
            <p:nvSpPr>
              <p:cNvPr id="2069" name="Rectangle 23"/>
              <p:cNvSpPr>
                <a:spLocks noChangeArrowheads="1"/>
              </p:cNvSpPr>
              <p:nvPr/>
            </p:nvSpPr>
            <p:spPr bwMode="auto">
              <a:xfrm>
                <a:off x="2798" y="576"/>
                <a:ext cx="345" cy="189"/>
              </a:xfrm>
              <a:prstGeom prst="rect">
                <a:avLst/>
              </a:prstGeom>
              <a:gradFill rotWithShape="0">
                <a:gsLst>
                  <a:gs pos="0">
                    <a:srgbClr val="3232DE"/>
                  </a:gs>
                  <a:gs pos="100000">
                    <a:srgbClr val="141459"/>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US" sz="3200">
                  <a:solidFill>
                    <a:srgbClr val="000000"/>
                  </a:solidFill>
                  <a:latin typeface="Arial" pitchFamily="34" charset="0"/>
                  <a:ea typeface="ＭＳ Ｐゴシック" pitchFamily="34" charset="-128"/>
                </a:endParaRPr>
              </a:p>
            </p:txBody>
          </p:sp>
          <p:sp>
            <p:nvSpPr>
              <p:cNvPr id="2070" name="Rectangle 24"/>
              <p:cNvSpPr>
                <a:spLocks noChangeArrowheads="1"/>
              </p:cNvSpPr>
              <p:nvPr/>
            </p:nvSpPr>
            <p:spPr bwMode="auto">
              <a:xfrm>
                <a:off x="0" y="576"/>
                <a:ext cx="2756" cy="189"/>
              </a:xfrm>
              <a:prstGeom prst="rect">
                <a:avLst/>
              </a:prstGeom>
              <a:gradFill rotWithShape="0">
                <a:gsLst>
                  <a:gs pos="0">
                    <a:srgbClr val="3232DE"/>
                  </a:gs>
                  <a:gs pos="100000">
                    <a:srgbClr val="141459"/>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US" sz="3200">
                  <a:solidFill>
                    <a:srgbClr val="000000"/>
                  </a:solidFill>
                  <a:latin typeface="Arial" pitchFamily="34" charset="0"/>
                  <a:ea typeface="ＭＳ Ｐゴシック" pitchFamily="34" charset="-128"/>
                </a:endParaRPr>
              </a:p>
            </p:txBody>
          </p:sp>
        </p:grpSp>
      </p:grpSp>
      <p:grpSp>
        <p:nvGrpSpPr>
          <p:cNvPr id="2056" name="Group 25"/>
          <p:cNvGrpSpPr>
            <a:grpSpLocks/>
          </p:cNvGrpSpPr>
          <p:nvPr/>
        </p:nvGrpSpPr>
        <p:grpSpPr bwMode="auto">
          <a:xfrm>
            <a:off x="0" y="244475"/>
            <a:ext cx="2144713" cy="1149350"/>
            <a:chOff x="0" y="158"/>
            <a:chExt cx="1351" cy="724"/>
          </a:xfrm>
        </p:grpSpPr>
        <p:sp>
          <p:nvSpPr>
            <p:cNvPr id="2059" name="Oval 26"/>
            <p:cNvSpPr>
              <a:spLocks noChangeArrowheads="1"/>
            </p:cNvSpPr>
            <p:nvPr userDrawn="1"/>
          </p:nvSpPr>
          <p:spPr bwMode="auto">
            <a:xfrm>
              <a:off x="0" y="163"/>
              <a:ext cx="699" cy="719"/>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US" sz="3200">
                <a:solidFill>
                  <a:srgbClr val="000000"/>
                </a:solidFill>
                <a:latin typeface="Arial" pitchFamily="34" charset="0"/>
                <a:ea typeface="ＭＳ Ｐゴシック" pitchFamily="34" charset="-128"/>
              </a:endParaRPr>
            </a:p>
          </p:txBody>
        </p:sp>
        <p:grpSp>
          <p:nvGrpSpPr>
            <p:cNvPr id="2060" name="Group 27"/>
            <p:cNvGrpSpPr>
              <a:grpSpLocks/>
            </p:cNvGrpSpPr>
            <p:nvPr userDrawn="1"/>
          </p:nvGrpSpPr>
          <p:grpSpPr bwMode="auto">
            <a:xfrm>
              <a:off x="24" y="158"/>
              <a:ext cx="1327" cy="719"/>
              <a:chOff x="24" y="158"/>
              <a:chExt cx="1327" cy="719"/>
            </a:xfrm>
          </p:grpSpPr>
          <p:sp>
            <p:nvSpPr>
              <p:cNvPr id="2061" name="Oval 28"/>
              <p:cNvSpPr>
                <a:spLocks noChangeArrowheads="1"/>
              </p:cNvSpPr>
              <p:nvPr userDrawn="1"/>
            </p:nvSpPr>
            <p:spPr bwMode="auto">
              <a:xfrm>
                <a:off x="652" y="158"/>
                <a:ext cx="699" cy="719"/>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defTabSz="914400" eaLnBrk="0" fontAlgn="base" hangingPunct="0">
                  <a:spcBef>
                    <a:spcPct val="0"/>
                  </a:spcBef>
                  <a:spcAft>
                    <a:spcPct val="0"/>
                  </a:spcAft>
                </a:pPr>
                <a:endParaRPr lang="en-US" sz="3200">
                  <a:solidFill>
                    <a:srgbClr val="000000"/>
                  </a:solidFill>
                  <a:latin typeface="Arial" pitchFamily="34" charset="0"/>
                  <a:ea typeface="ＭＳ Ｐゴシック" pitchFamily="34" charset="-128"/>
                </a:endParaRPr>
              </a:p>
            </p:txBody>
          </p:sp>
          <p:pic>
            <p:nvPicPr>
              <p:cNvPr id="2062" name="Picture 29" descr="SCC-WMD_Shield2"/>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676" y="208"/>
                <a:ext cx="65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63" name="Picture 30" descr="DTRA"/>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24" y="210"/>
                <a:ext cx="649" cy="6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sp>
        <p:nvSpPr>
          <p:cNvPr id="2057" name="Text Box 31"/>
          <p:cNvSpPr txBox="1">
            <a:spLocks noChangeArrowheads="1"/>
          </p:cNvSpPr>
          <p:nvPr/>
        </p:nvSpPr>
        <p:spPr bwMode="auto">
          <a:xfrm>
            <a:off x="0" y="7938"/>
            <a:ext cx="9144000" cy="290512"/>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lvl1pPr>
              <a:defRPr sz="3200">
                <a:solidFill>
                  <a:schemeClr val="tx1"/>
                </a:solidFill>
                <a:latin typeface="Arial" pitchFamily="34" charset="0"/>
                <a:ea typeface="ＭＳ Ｐゴシック" pitchFamily="34" charset="-128"/>
              </a:defRPr>
            </a:lvl1pPr>
            <a:lvl2pPr marL="742950" indent="-285750">
              <a:defRPr sz="3200">
                <a:solidFill>
                  <a:schemeClr val="tx1"/>
                </a:solidFill>
                <a:latin typeface="Arial" pitchFamily="34" charset="0"/>
                <a:ea typeface="ＭＳ Ｐゴシック" pitchFamily="34" charset="-128"/>
              </a:defRPr>
            </a:lvl2pPr>
            <a:lvl3pPr marL="1143000" indent="-228600">
              <a:defRPr sz="3200">
                <a:solidFill>
                  <a:schemeClr val="tx1"/>
                </a:solidFill>
                <a:latin typeface="Arial" pitchFamily="34" charset="0"/>
                <a:ea typeface="ＭＳ Ｐゴシック" pitchFamily="34" charset="-128"/>
              </a:defRPr>
            </a:lvl3pPr>
            <a:lvl4pPr marL="1600200" indent="-228600">
              <a:defRPr sz="3200">
                <a:solidFill>
                  <a:schemeClr val="tx1"/>
                </a:solidFill>
                <a:latin typeface="Arial" pitchFamily="34" charset="0"/>
                <a:ea typeface="ＭＳ Ｐゴシック" pitchFamily="34" charset="-128"/>
              </a:defRPr>
            </a:lvl4pPr>
            <a:lvl5pPr marL="2057400" indent="-228600">
              <a:defRPr sz="32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2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2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2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200">
                <a:solidFill>
                  <a:schemeClr val="tx1"/>
                </a:solidFill>
                <a:latin typeface="Arial" pitchFamily="34" charset="0"/>
                <a:ea typeface="ＭＳ Ｐゴシック" pitchFamily="34" charset="-128"/>
              </a:defRPr>
            </a:lvl9pPr>
          </a:lstStyle>
          <a:p>
            <a:pPr algn="ctr" defTabSz="914400" eaLnBrk="0" fontAlgn="base" hangingPunct="0">
              <a:spcBef>
                <a:spcPct val="50000"/>
              </a:spcBef>
              <a:spcAft>
                <a:spcPct val="0"/>
              </a:spcAft>
              <a:defRPr/>
            </a:pPr>
            <a:r>
              <a:rPr lang="en-US" sz="1300" smtClean="0">
                <a:solidFill>
                  <a:srgbClr val="000000"/>
                </a:solidFill>
                <a:latin typeface="Univers" pitchFamily="34" charset="-18"/>
              </a:rPr>
              <a:t>UNCLASSIFIED</a:t>
            </a:r>
            <a:endParaRPr lang="en-US" sz="1300" b="1" i="1" smtClean="0">
              <a:solidFill>
                <a:srgbClr val="000000"/>
              </a:solidFill>
              <a:latin typeface="Univers" pitchFamily="34" charset="-18"/>
            </a:endParaRPr>
          </a:p>
        </p:txBody>
      </p:sp>
      <p:sp>
        <p:nvSpPr>
          <p:cNvPr id="2058" name="Text Box 32"/>
          <p:cNvSpPr txBox="1">
            <a:spLocks noChangeArrowheads="1"/>
          </p:cNvSpPr>
          <p:nvPr/>
        </p:nvSpPr>
        <p:spPr bwMode="auto">
          <a:xfrm>
            <a:off x="0" y="6552506"/>
            <a:ext cx="9144000" cy="307777"/>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lvl1pPr>
              <a:defRPr sz="3200">
                <a:solidFill>
                  <a:schemeClr val="tx1"/>
                </a:solidFill>
                <a:latin typeface="Arial" pitchFamily="34" charset="0"/>
                <a:ea typeface="ＭＳ Ｐゴシック" pitchFamily="34" charset="-128"/>
              </a:defRPr>
            </a:lvl1pPr>
            <a:lvl2pPr marL="742950" indent="-285750">
              <a:defRPr sz="3200">
                <a:solidFill>
                  <a:schemeClr val="tx1"/>
                </a:solidFill>
                <a:latin typeface="Arial" pitchFamily="34" charset="0"/>
                <a:ea typeface="ＭＳ Ｐゴシック" pitchFamily="34" charset="-128"/>
              </a:defRPr>
            </a:lvl2pPr>
            <a:lvl3pPr marL="1143000" indent="-228600">
              <a:defRPr sz="3200">
                <a:solidFill>
                  <a:schemeClr val="tx1"/>
                </a:solidFill>
                <a:latin typeface="Arial" pitchFamily="34" charset="0"/>
                <a:ea typeface="ＭＳ Ｐゴシック" pitchFamily="34" charset="-128"/>
              </a:defRPr>
            </a:lvl3pPr>
            <a:lvl4pPr marL="1600200" indent="-228600">
              <a:defRPr sz="3200">
                <a:solidFill>
                  <a:schemeClr val="tx1"/>
                </a:solidFill>
                <a:latin typeface="Arial" pitchFamily="34" charset="0"/>
                <a:ea typeface="ＭＳ Ｐゴシック" pitchFamily="34" charset="-128"/>
              </a:defRPr>
            </a:lvl4pPr>
            <a:lvl5pPr marL="2057400" indent="-228600">
              <a:defRPr sz="32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2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2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2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200">
                <a:solidFill>
                  <a:schemeClr val="tx1"/>
                </a:solidFill>
                <a:latin typeface="Arial" pitchFamily="34" charset="0"/>
                <a:ea typeface="ＭＳ Ｐゴシック" pitchFamily="34" charset="-128"/>
              </a:defRPr>
            </a:lvl9pPr>
          </a:lstStyle>
          <a:p>
            <a:pPr algn="ctr" defTabSz="914400" eaLnBrk="0" fontAlgn="base" hangingPunct="0">
              <a:spcBef>
                <a:spcPct val="50000"/>
              </a:spcBef>
              <a:spcAft>
                <a:spcPct val="0"/>
              </a:spcAft>
              <a:defRPr/>
            </a:pPr>
            <a:r>
              <a:rPr lang="en-US" sz="1400" dirty="0" smtClean="0">
                <a:solidFill>
                  <a:srgbClr val="000000"/>
                </a:solidFill>
                <a:latin typeface="Univers" pitchFamily="34" charset="-18"/>
              </a:rPr>
              <a:t>Cleared for Public Release</a:t>
            </a:r>
            <a:endParaRPr lang="en-US" sz="1400" b="1" i="1" dirty="0" smtClean="0">
              <a:solidFill>
                <a:srgbClr val="000000"/>
              </a:solidFill>
              <a:latin typeface="Univers" pitchFamily="34" charset="-18"/>
            </a:endParaRPr>
          </a:p>
        </p:txBody>
      </p:sp>
    </p:spTree>
    <p:extLst>
      <p:ext uri="{BB962C8B-B14F-4D97-AF65-F5344CB8AC3E}">
        <p14:creationId xmlns:p14="http://schemas.microsoft.com/office/powerpoint/2010/main" val="26861450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Univers" pitchFamily="34" charset="-18"/>
          <a:ea typeface="ＭＳ Ｐゴシック" pitchFamily="34" charset="-128"/>
        </a:defRPr>
      </a:lvl2pPr>
      <a:lvl3pPr algn="l" rtl="0" eaLnBrk="0" fontAlgn="base" hangingPunct="0">
        <a:spcBef>
          <a:spcPct val="0"/>
        </a:spcBef>
        <a:spcAft>
          <a:spcPct val="0"/>
        </a:spcAft>
        <a:defRPr sz="3200" b="1">
          <a:solidFill>
            <a:schemeClr val="tx2"/>
          </a:solidFill>
          <a:latin typeface="Univers" pitchFamily="34" charset="-18"/>
          <a:ea typeface="ＭＳ Ｐゴシック" pitchFamily="34" charset="-128"/>
        </a:defRPr>
      </a:lvl3pPr>
      <a:lvl4pPr algn="l" rtl="0" eaLnBrk="0" fontAlgn="base" hangingPunct="0">
        <a:spcBef>
          <a:spcPct val="0"/>
        </a:spcBef>
        <a:spcAft>
          <a:spcPct val="0"/>
        </a:spcAft>
        <a:defRPr sz="3200" b="1">
          <a:solidFill>
            <a:schemeClr val="tx2"/>
          </a:solidFill>
          <a:latin typeface="Univers" pitchFamily="34" charset="-18"/>
          <a:ea typeface="ＭＳ Ｐゴシック" pitchFamily="34" charset="-128"/>
        </a:defRPr>
      </a:lvl4pPr>
      <a:lvl5pPr algn="l" rtl="0" eaLnBrk="0" fontAlgn="base" hangingPunct="0">
        <a:spcBef>
          <a:spcPct val="0"/>
        </a:spcBef>
        <a:spcAft>
          <a:spcPct val="0"/>
        </a:spcAft>
        <a:defRPr sz="3200" b="1">
          <a:solidFill>
            <a:schemeClr val="tx2"/>
          </a:solidFill>
          <a:latin typeface="Univers" pitchFamily="34" charset="-18"/>
          <a:ea typeface="ＭＳ Ｐゴシック" pitchFamily="34" charset="-128"/>
        </a:defRPr>
      </a:lvl5pPr>
      <a:lvl6pPr marL="457200" algn="l" rtl="0" fontAlgn="base">
        <a:spcBef>
          <a:spcPct val="0"/>
        </a:spcBef>
        <a:spcAft>
          <a:spcPct val="0"/>
        </a:spcAft>
        <a:defRPr sz="3200" b="1">
          <a:solidFill>
            <a:schemeClr val="tx2"/>
          </a:solidFill>
          <a:latin typeface="Univers" pitchFamily="34" charset="-18"/>
          <a:ea typeface="ＭＳ Ｐゴシック" pitchFamily="34" charset="-128"/>
        </a:defRPr>
      </a:lvl6pPr>
      <a:lvl7pPr marL="914400" algn="l" rtl="0" fontAlgn="base">
        <a:spcBef>
          <a:spcPct val="0"/>
        </a:spcBef>
        <a:spcAft>
          <a:spcPct val="0"/>
        </a:spcAft>
        <a:defRPr sz="3200" b="1">
          <a:solidFill>
            <a:schemeClr val="tx2"/>
          </a:solidFill>
          <a:latin typeface="Univers" pitchFamily="34" charset="-18"/>
          <a:ea typeface="ＭＳ Ｐゴシック" pitchFamily="34" charset="-128"/>
        </a:defRPr>
      </a:lvl7pPr>
      <a:lvl8pPr marL="1371600" algn="l" rtl="0" fontAlgn="base">
        <a:spcBef>
          <a:spcPct val="0"/>
        </a:spcBef>
        <a:spcAft>
          <a:spcPct val="0"/>
        </a:spcAft>
        <a:defRPr sz="3200" b="1">
          <a:solidFill>
            <a:schemeClr val="tx2"/>
          </a:solidFill>
          <a:latin typeface="Univers" pitchFamily="34" charset="-18"/>
          <a:ea typeface="ＭＳ Ｐゴシック" pitchFamily="34" charset="-128"/>
        </a:defRPr>
      </a:lvl8pPr>
      <a:lvl9pPr marL="1828800" algn="l" rtl="0" fontAlgn="base">
        <a:spcBef>
          <a:spcPct val="0"/>
        </a:spcBef>
        <a:spcAft>
          <a:spcPct val="0"/>
        </a:spcAft>
        <a:defRPr sz="3200" b="1">
          <a:solidFill>
            <a:schemeClr val="tx2"/>
          </a:solidFill>
          <a:latin typeface="Univers" pitchFamily="34" charset="-18"/>
          <a:ea typeface="ＭＳ Ｐゴシック" pitchFamily="34" charset="-128"/>
        </a:defRPr>
      </a:lvl9pPr>
    </p:titleStyle>
    <p:bodyStyle>
      <a:lvl1pPr marL="228600" indent="-228600" algn="l" rtl="0" eaLnBrk="0" fontAlgn="base" hangingPunct="0">
        <a:spcBef>
          <a:spcPct val="20000"/>
        </a:spcBef>
        <a:spcAft>
          <a:spcPct val="0"/>
        </a:spcAft>
        <a:buChar char="•"/>
        <a:defRPr sz="2400" b="1">
          <a:solidFill>
            <a:schemeClr val="tx1"/>
          </a:solidFill>
          <a:latin typeface="+mn-lt"/>
          <a:ea typeface="+mn-ea"/>
          <a:cs typeface="+mn-cs"/>
        </a:defRPr>
      </a:lvl1pPr>
      <a:lvl2pPr marL="571500" indent="-228600" algn="l" rtl="0" eaLnBrk="0" fontAlgn="base" hangingPunct="0">
        <a:spcBef>
          <a:spcPct val="20000"/>
        </a:spcBef>
        <a:spcAft>
          <a:spcPct val="0"/>
        </a:spcAft>
        <a:buChar char="•"/>
        <a:defRPr sz="2000">
          <a:solidFill>
            <a:schemeClr val="tx1"/>
          </a:solidFill>
          <a:latin typeface="+mn-lt"/>
          <a:ea typeface="+mn-ea"/>
        </a:defRPr>
      </a:lvl2pPr>
      <a:lvl3pPr marL="914400" indent="-228600" algn="l" rtl="0" eaLnBrk="0" fontAlgn="base" hangingPunct="0">
        <a:spcBef>
          <a:spcPct val="20000"/>
        </a:spcBef>
        <a:spcAft>
          <a:spcPct val="0"/>
        </a:spcAft>
        <a:buChar char="•"/>
        <a:defRPr>
          <a:solidFill>
            <a:schemeClr val="tx1"/>
          </a:solidFill>
          <a:latin typeface="+mn-lt"/>
          <a:ea typeface="+mn-ea"/>
        </a:defRPr>
      </a:lvl3pPr>
      <a:lvl4pPr marL="1262063" indent="-228600" algn="l" rtl="0" eaLnBrk="0" fontAlgn="base" hangingPunct="0">
        <a:spcBef>
          <a:spcPct val="20000"/>
        </a:spcBef>
        <a:spcAft>
          <a:spcPct val="0"/>
        </a:spcAft>
        <a:buFont typeface="Times" pitchFamily="18" charset="0"/>
        <a:buChar char="•"/>
        <a:defRPr sz="1400">
          <a:solidFill>
            <a:schemeClr val="tx1"/>
          </a:solidFill>
          <a:latin typeface="+mn-lt"/>
          <a:ea typeface="+mn-ea"/>
        </a:defRPr>
      </a:lvl4pPr>
      <a:lvl5pPr marL="1719263" indent="-228600" algn="l" rtl="0" eaLnBrk="0" fontAlgn="base" hangingPunct="0">
        <a:spcBef>
          <a:spcPct val="20000"/>
        </a:spcBef>
        <a:spcAft>
          <a:spcPct val="0"/>
        </a:spcAft>
        <a:buFont typeface="Times" pitchFamily="18" charset="0"/>
        <a:buChar char="•"/>
        <a:defRPr sz="1400">
          <a:solidFill>
            <a:schemeClr val="tx1"/>
          </a:solidFill>
          <a:latin typeface="+mn-lt"/>
          <a:ea typeface="+mn-ea"/>
        </a:defRPr>
      </a:lvl5pPr>
      <a:lvl6pPr marL="2176463" indent="-228600" algn="l" rtl="0" fontAlgn="base">
        <a:spcBef>
          <a:spcPct val="20000"/>
        </a:spcBef>
        <a:spcAft>
          <a:spcPct val="0"/>
        </a:spcAft>
        <a:buFont typeface="Times" pitchFamily="18" charset="0"/>
        <a:buChar char="•"/>
        <a:defRPr sz="1400">
          <a:solidFill>
            <a:schemeClr val="tx1"/>
          </a:solidFill>
          <a:latin typeface="+mn-lt"/>
          <a:ea typeface="+mn-ea"/>
        </a:defRPr>
      </a:lvl6pPr>
      <a:lvl7pPr marL="2633663" indent="-228600" algn="l" rtl="0" fontAlgn="base">
        <a:spcBef>
          <a:spcPct val="20000"/>
        </a:spcBef>
        <a:spcAft>
          <a:spcPct val="0"/>
        </a:spcAft>
        <a:buFont typeface="Times" pitchFamily="18" charset="0"/>
        <a:buChar char="•"/>
        <a:defRPr sz="1400">
          <a:solidFill>
            <a:schemeClr val="tx1"/>
          </a:solidFill>
          <a:latin typeface="+mn-lt"/>
          <a:ea typeface="+mn-ea"/>
        </a:defRPr>
      </a:lvl7pPr>
      <a:lvl8pPr marL="3090863" indent="-228600" algn="l" rtl="0" fontAlgn="base">
        <a:spcBef>
          <a:spcPct val="20000"/>
        </a:spcBef>
        <a:spcAft>
          <a:spcPct val="0"/>
        </a:spcAft>
        <a:buFont typeface="Times" pitchFamily="18" charset="0"/>
        <a:buChar char="•"/>
        <a:defRPr sz="1400">
          <a:solidFill>
            <a:schemeClr val="tx1"/>
          </a:solidFill>
          <a:latin typeface="+mn-lt"/>
          <a:ea typeface="+mn-ea"/>
        </a:defRPr>
      </a:lvl8pPr>
      <a:lvl9pPr marL="3548063" indent="-228600" algn="l" rtl="0" fontAlgn="base">
        <a:spcBef>
          <a:spcPct val="20000"/>
        </a:spcBef>
        <a:spcAft>
          <a:spcPct val="0"/>
        </a:spcAft>
        <a:buFont typeface="Times" pitchFamily="18" charset="0"/>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18.xml"/><Relationship Id="rId2" Type="http://schemas.openxmlformats.org/officeDocument/2006/relationships/hyperlink" Target="mailto:russell@cs.berkeley.edu"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png"/><Relationship Id="rId11"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4.png"/><Relationship Id="rId7"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7-13 at 4.0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383295"/>
            <a:ext cx="8064500" cy="6833520"/>
          </a:xfrm>
          <a:prstGeom prst="rect">
            <a:avLst/>
          </a:prstGeom>
        </p:spPr>
      </p:pic>
      <p:sp>
        <p:nvSpPr>
          <p:cNvPr id="27651" name="Rectangle 13"/>
          <p:cNvSpPr>
            <a:spLocks noChangeArrowheads="1"/>
          </p:cNvSpPr>
          <p:nvPr/>
        </p:nvSpPr>
        <p:spPr bwMode="auto">
          <a:xfrm>
            <a:off x="457199" y="3429000"/>
            <a:ext cx="7858125" cy="1477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l" eaLnBrk="1" hangingPunct="1"/>
            <a:r>
              <a:rPr lang="en-US" b="1" i="1" dirty="0" smtClean="0">
                <a:latin typeface="Arial" charset="0"/>
              </a:rPr>
              <a:t>Dave Moore</a:t>
            </a:r>
          </a:p>
          <a:p>
            <a:pPr algn="l" eaLnBrk="1" hangingPunct="1"/>
            <a:r>
              <a:rPr lang="en-US" b="1" i="1" dirty="0" smtClean="0">
                <a:latin typeface="Arial" charset="0"/>
              </a:rPr>
              <a:t>Stuart </a:t>
            </a:r>
            <a:r>
              <a:rPr lang="en-US" b="1" i="1" dirty="0" smtClean="0">
                <a:latin typeface="Arial" charset="0"/>
              </a:rPr>
              <a:t>Russell (PI)</a:t>
            </a:r>
            <a:endParaRPr lang="en-US" b="1" i="1" dirty="0">
              <a:latin typeface="Arial" charset="0"/>
            </a:endParaRPr>
          </a:p>
          <a:p>
            <a:pPr algn="l"/>
            <a:r>
              <a:rPr lang="en-US" b="1" i="1" dirty="0" smtClean="0">
                <a:latin typeface="Arial" charset="0"/>
              </a:rPr>
              <a:t>University of California, Berkeley</a:t>
            </a:r>
          </a:p>
          <a:p>
            <a:pPr algn="l"/>
            <a:endParaRPr lang="en-US" b="1" i="1" dirty="0">
              <a:latin typeface="Arial" charset="0"/>
            </a:endParaRPr>
          </a:p>
          <a:p>
            <a:r>
              <a:rPr lang="en-US" b="1" i="1" dirty="0">
                <a:latin typeface="Arial" charset="0"/>
              </a:rPr>
              <a:t>w</a:t>
            </a:r>
            <a:r>
              <a:rPr lang="en-US" b="1" i="1" dirty="0" smtClean="0">
                <a:latin typeface="Arial" charset="0"/>
              </a:rPr>
              <a:t>ith Steve Myers (LLNL</a:t>
            </a:r>
            <a:r>
              <a:rPr lang="en-US" b="1" i="1" dirty="0">
                <a:latin typeface="Arial" charset="0"/>
              </a:rPr>
              <a:t>) and Kevin </a:t>
            </a:r>
            <a:r>
              <a:rPr lang="en-US" b="1" i="1" dirty="0" err="1" smtClean="0">
                <a:latin typeface="Arial" charset="0"/>
              </a:rPr>
              <a:t>Mayeda</a:t>
            </a:r>
            <a:endParaRPr lang="en-US" b="1" i="1" dirty="0">
              <a:latin typeface="Arial" charset="0"/>
            </a:endParaRPr>
          </a:p>
        </p:txBody>
      </p:sp>
      <p:sp>
        <p:nvSpPr>
          <p:cNvPr id="27652" name="Rectangle 14"/>
          <p:cNvSpPr>
            <a:spLocks noChangeArrowheads="1"/>
          </p:cNvSpPr>
          <p:nvPr/>
        </p:nvSpPr>
        <p:spPr bwMode="auto">
          <a:xfrm>
            <a:off x="381000" y="2520950"/>
            <a:ext cx="7934325" cy="831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l"/>
            <a:endParaRPr lang="en-US"/>
          </a:p>
        </p:txBody>
      </p:sp>
      <p:sp>
        <p:nvSpPr>
          <p:cNvPr id="27653" name="Rectangle 15"/>
          <p:cNvSpPr>
            <a:spLocks noChangeArrowheads="1"/>
          </p:cNvSpPr>
          <p:nvPr/>
        </p:nvSpPr>
        <p:spPr bwMode="auto">
          <a:xfrm>
            <a:off x="381000" y="5791200"/>
            <a:ext cx="4572000"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l"/>
            <a:r>
              <a:rPr lang="en-US" b="1" i="1" dirty="0" smtClean="0">
                <a:latin typeface="Arial" charset="0"/>
              </a:rPr>
              <a:t>July 21</a:t>
            </a:r>
            <a:r>
              <a:rPr lang="en-US" sz="1800" b="1" i="1" dirty="0" smtClean="0">
                <a:latin typeface="Arial" charset="0"/>
              </a:rPr>
              <a:t>, </a:t>
            </a:r>
            <a:r>
              <a:rPr lang="en-US" sz="1800" b="1" i="1" dirty="0" smtClean="0">
                <a:latin typeface="Arial" charset="0"/>
              </a:rPr>
              <a:t>2016</a:t>
            </a:r>
            <a:endParaRPr lang="en-US" sz="1800" b="1" i="1" dirty="0" smtClean="0">
              <a:latin typeface="Arial" charset="0"/>
            </a:endParaRPr>
          </a:p>
          <a:p>
            <a:pPr algn="l"/>
            <a:r>
              <a:rPr lang="en-US" sz="1800" b="1" i="1" dirty="0" smtClean="0">
                <a:latin typeface="Arial" charset="0"/>
              </a:rPr>
              <a:t>Basic </a:t>
            </a:r>
            <a:r>
              <a:rPr lang="en-US" sz="1800" b="1" i="1" dirty="0">
                <a:latin typeface="Arial" charset="0"/>
              </a:rPr>
              <a:t>Research Technical </a:t>
            </a:r>
            <a:r>
              <a:rPr lang="en-US" sz="1800" b="1" i="1" dirty="0" smtClean="0">
                <a:latin typeface="Arial" charset="0"/>
              </a:rPr>
              <a:t>Review</a:t>
            </a:r>
          </a:p>
          <a:p>
            <a:pPr algn="l"/>
            <a:endParaRPr lang="en-US" sz="1800" b="1" i="1" dirty="0" smtClean="0">
              <a:latin typeface="Arial" charset="0"/>
            </a:endParaRPr>
          </a:p>
          <a:p>
            <a:pPr algn="l"/>
            <a:endParaRPr lang="en-US" sz="1800" b="1" dirty="0">
              <a:latin typeface="Arial" charset="0"/>
            </a:endParaRPr>
          </a:p>
        </p:txBody>
      </p:sp>
      <p:sp>
        <p:nvSpPr>
          <p:cNvPr id="10" name="Rectangle 12"/>
          <p:cNvSpPr txBox="1">
            <a:spLocks noChangeArrowheads="1"/>
          </p:cNvSpPr>
          <p:nvPr/>
        </p:nvSpPr>
        <p:spPr bwMode="auto">
          <a:xfrm>
            <a:off x="533400" y="1371600"/>
            <a:ext cx="8077200" cy="16764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latin typeface="Univers" charset="0"/>
                <a:ea typeface="ＭＳ Ｐゴシック" charset="0"/>
                <a:cs typeface="ＭＳ Ｐゴシック" charset="0"/>
              </a:rPr>
              <a:t>Bayesian Treaty Monitoring</a:t>
            </a:r>
            <a:endParaRPr lang="en-US" b="1" dirty="0">
              <a:latin typeface="Univers" charset="0"/>
              <a:ea typeface="ＭＳ Ｐゴシック" charset="0"/>
              <a:cs typeface="ＭＳ Ｐゴシック" charset="0"/>
            </a:endParaRPr>
          </a:p>
        </p:txBody>
      </p:sp>
    </p:spTree>
    <p:extLst>
      <p:ext uri="{BB962C8B-B14F-4D97-AF65-F5344CB8AC3E}">
        <p14:creationId xmlns:p14="http://schemas.microsoft.com/office/powerpoint/2010/main" val="14122500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4294967295"/>
          </p:nvPr>
        </p:nvSpPr>
        <p:spPr>
          <a:xfrm>
            <a:off x="6553200" y="6245225"/>
            <a:ext cx="2133600" cy="47625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741DFFDB-4ED7-9340-A48C-031FCE05C035}" type="slidenum">
              <a:rPr lang="en-US" sz="1400"/>
              <a:pPr eaLnBrk="1" hangingPunct="1"/>
              <a:t>10</a:t>
            </a:fld>
            <a:endParaRPr lang="en-US" sz="1400"/>
          </a:p>
        </p:txBody>
      </p:sp>
      <p:sp>
        <p:nvSpPr>
          <p:cNvPr id="27651" name="Rectangle 2"/>
          <p:cNvSpPr>
            <a:spLocks noGrp="1" noChangeArrowheads="1"/>
          </p:cNvSpPr>
          <p:nvPr>
            <p:ph type="title"/>
          </p:nvPr>
        </p:nvSpPr>
        <p:spPr>
          <a:xfrm>
            <a:off x="0" y="0"/>
            <a:ext cx="9144000" cy="914400"/>
          </a:xfrm>
        </p:spPr>
        <p:txBody>
          <a:bodyPr/>
          <a:lstStyle/>
          <a:p>
            <a:pPr eaLnBrk="1" hangingPunct="1"/>
            <a:r>
              <a:rPr lang="en-US" sz="3200">
                <a:latin typeface="Helvetica" charset="0"/>
                <a:ea typeface="ＭＳ Ｐゴシック" charset="0"/>
              </a:rPr>
              <a:t>Detection-based and signal-based monitoring</a:t>
            </a:r>
            <a:endParaRPr lang="en-US">
              <a:latin typeface="Helvetica" charset="0"/>
              <a:ea typeface="ＭＳ Ｐゴシック" charset="0"/>
            </a:endParaRPr>
          </a:p>
        </p:txBody>
      </p:sp>
      <p:sp>
        <p:nvSpPr>
          <p:cNvPr id="27652" name="Text Box 3"/>
          <p:cNvSpPr txBox="1">
            <a:spLocks noChangeArrowheads="1"/>
          </p:cNvSpPr>
          <p:nvPr/>
        </p:nvSpPr>
        <p:spPr bwMode="auto">
          <a:xfrm>
            <a:off x="184150" y="1843088"/>
            <a:ext cx="1231900"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events</a:t>
            </a:r>
          </a:p>
        </p:txBody>
      </p:sp>
      <p:sp>
        <p:nvSpPr>
          <p:cNvPr id="27653" name="Text Box 4"/>
          <p:cNvSpPr txBox="1">
            <a:spLocks noChangeArrowheads="1"/>
          </p:cNvSpPr>
          <p:nvPr/>
        </p:nvSpPr>
        <p:spPr bwMode="auto">
          <a:xfrm>
            <a:off x="200025" y="3835400"/>
            <a:ext cx="1804988"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detections</a:t>
            </a:r>
          </a:p>
        </p:txBody>
      </p:sp>
      <p:sp>
        <p:nvSpPr>
          <p:cNvPr id="27654" name="Text Box 5"/>
          <p:cNvSpPr txBox="1">
            <a:spLocks noChangeArrowheads="1"/>
          </p:cNvSpPr>
          <p:nvPr/>
        </p:nvSpPr>
        <p:spPr bwMode="auto">
          <a:xfrm>
            <a:off x="184150" y="4891088"/>
            <a:ext cx="2930525"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waveform signals</a:t>
            </a:r>
          </a:p>
        </p:txBody>
      </p:sp>
      <p:sp>
        <p:nvSpPr>
          <p:cNvPr id="27656" name="Line 7"/>
          <p:cNvSpPr>
            <a:spLocks noChangeShapeType="1"/>
          </p:cNvSpPr>
          <p:nvPr/>
        </p:nvSpPr>
        <p:spPr bwMode="auto">
          <a:xfrm>
            <a:off x="3168650" y="5195888"/>
            <a:ext cx="541020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7657" name="Line 8"/>
          <p:cNvSpPr>
            <a:spLocks noChangeShapeType="1"/>
          </p:cNvSpPr>
          <p:nvPr/>
        </p:nvSpPr>
        <p:spPr bwMode="auto">
          <a:xfrm>
            <a:off x="3168650" y="4052888"/>
            <a:ext cx="327660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7658" name="Line 9"/>
          <p:cNvSpPr>
            <a:spLocks noChangeShapeType="1"/>
          </p:cNvSpPr>
          <p:nvPr/>
        </p:nvSpPr>
        <p:spPr bwMode="auto">
          <a:xfrm>
            <a:off x="3092450" y="2147888"/>
            <a:ext cx="548640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7659" name="Line 10"/>
          <p:cNvSpPr>
            <a:spLocks noChangeShapeType="1"/>
          </p:cNvSpPr>
          <p:nvPr/>
        </p:nvSpPr>
        <p:spPr bwMode="auto">
          <a:xfrm flipV="1">
            <a:off x="4845050" y="4129088"/>
            <a:ext cx="0" cy="1066800"/>
          </a:xfrm>
          <a:prstGeom prst="line">
            <a:avLst/>
          </a:prstGeom>
          <a:noFill/>
          <a:ln w="38100">
            <a:solidFill>
              <a:schemeClr val="tx1"/>
            </a:solidFill>
            <a:round/>
            <a:headEnd/>
            <a:tailEnd type="triangle"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27660" name="Line 11"/>
          <p:cNvSpPr>
            <a:spLocks noChangeShapeType="1"/>
          </p:cNvSpPr>
          <p:nvPr/>
        </p:nvSpPr>
        <p:spPr bwMode="auto">
          <a:xfrm flipV="1">
            <a:off x="3592513" y="2224088"/>
            <a:ext cx="0" cy="1828800"/>
          </a:xfrm>
          <a:prstGeom prst="line">
            <a:avLst/>
          </a:prstGeom>
          <a:noFill/>
          <a:ln w="38100">
            <a:solidFill>
              <a:srgbClr val="0000FF"/>
            </a:solidFill>
            <a:round/>
            <a:headEnd/>
            <a:tailEnd type="triangle"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27661" name="Line 12"/>
          <p:cNvSpPr>
            <a:spLocks noChangeShapeType="1"/>
          </p:cNvSpPr>
          <p:nvPr/>
        </p:nvSpPr>
        <p:spPr bwMode="auto">
          <a:xfrm flipV="1">
            <a:off x="5302250" y="2224088"/>
            <a:ext cx="0" cy="1828800"/>
          </a:xfrm>
          <a:prstGeom prst="line">
            <a:avLst/>
          </a:prstGeom>
          <a:noFill/>
          <a:ln w="38100">
            <a:solidFill>
              <a:srgbClr val="C30004"/>
            </a:solidFill>
            <a:round/>
            <a:headEnd/>
            <a:tailEnd type="triangle"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27662" name="Text Box 17"/>
          <p:cNvSpPr txBox="1">
            <a:spLocks noChangeArrowheads="1"/>
          </p:cNvSpPr>
          <p:nvPr/>
        </p:nvSpPr>
        <p:spPr bwMode="auto">
          <a:xfrm>
            <a:off x="3187700" y="4368800"/>
            <a:ext cx="1658938" cy="603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algn="r" eaLnBrk="1" hangingPunct="1">
              <a:lnSpc>
                <a:spcPct val="70000"/>
              </a:lnSpc>
            </a:pPr>
            <a:r>
              <a:rPr lang="en-US" sz="2400"/>
              <a:t>station</a:t>
            </a:r>
          </a:p>
          <a:p>
            <a:pPr algn="r" eaLnBrk="1" hangingPunct="1">
              <a:lnSpc>
                <a:spcPct val="70000"/>
              </a:lnSpc>
            </a:pPr>
            <a:r>
              <a:rPr lang="en-US" sz="2400"/>
              <a:t>processing</a:t>
            </a:r>
            <a:endParaRPr lang="en-US"/>
          </a:p>
        </p:txBody>
      </p:sp>
      <p:sp>
        <p:nvSpPr>
          <p:cNvPr id="27663" name="Line 12"/>
          <p:cNvSpPr>
            <a:spLocks noChangeShapeType="1"/>
          </p:cNvSpPr>
          <p:nvPr/>
        </p:nvSpPr>
        <p:spPr bwMode="auto">
          <a:xfrm>
            <a:off x="5546725" y="2159000"/>
            <a:ext cx="0" cy="1828800"/>
          </a:xfrm>
          <a:prstGeom prst="line">
            <a:avLst/>
          </a:prstGeom>
          <a:noFill/>
          <a:ln w="57150">
            <a:solidFill>
              <a:srgbClr val="C30004"/>
            </a:solidFill>
            <a:prstDash val="sysDash"/>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7664" name="Text Box 6"/>
          <p:cNvSpPr txBox="1">
            <a:spLocks noChangeArrowheads="1"/>
          </p:cNvSpPr>
          <p:nvPr/>
        </p:nvSpPr>
        <p:spPr bwMode="auto">
          <a:xfrm>
            <a:off x="5580063" y="3378200"/>
            <a:ext cx="19050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solidFill>
                  <a:srgbClr val="C30004"/>
                </a:solidFill>
              </a:rPr>
              <a:t>NET-VISA</a:t>
            </a:r>
          </a:p>
        </p:txBody>
      </p:sp>
      <p:sp>
        <p:nvSpPr>
          <p:cNvPr id="27665" name="Text Box 6"/>
          <p:cNvSpPr txBox="1">
            <a:spLocks noChangeArrowheads="1"/>
          </p:cNvSpPr>
          <p:nvPr/>
        </p:nvSpPr>
        <p:spPr bwMode="auto">
          <a:xfrm>
            <a:off x="5530850" y="2533650"/>
            <a:ext cx="117951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2400">
                <a:solidFill>
                  <a:srgbClr val="C30004"/>
                </a:solidFill>
              </a:rPr>
              <a:t>model</a:t>
            </a:r>
          </a:p>
        </p:txBody>
      </p:sp>
      <p:sp>
        <p:nvSpPr>
          <p:cNvPr id="27666" name="Text Box 6"/>
          <p:cNvSpPr txBox="1">
            <a:spLocks noChangeArrowheads="1"/>
          </p:cNvSpPr>
          <p:nvPr/>
        </p:nvSpPr>
        <p:spPr bwMode="auto">
          <a:xfrm>
            <a:off x="3810000" y="2649538"/>
            <a:ext cx="152558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2400" dirty="0">
                <a:solidFill>
                  <a:srgbClr val="C30004"/>
                </a:solidFill>
              </a:rPr>
              <a:t>inference</a:t>
            </a:r>
          </a:p>
        </p:txBody>
      </p:sp>
      <p:pic>
        <p:nvPicPr>
          <p:cNvPr id="27667" name="Picture 18" descr="waveforms2.gif.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4838" y="5067300"/>
            <a:ext cx="5465762" cy="28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7668" name="Group 19"/>
          <p:cNvGrpSpPr>
            <a:grpSpLocks/>
          </p:cNvGrpSpPr>
          <p:nvPr/>
        </p:nvGrpSpPr>
        <p:grpSpPr bwMode="auto">
          <a:xfrm>
            <a:off x="3173413" y="3987800"/>
            <a:ext cx="3263900" cy="149225"/>
            <a:chOff x="3026734" y="3204950"/>
            <a:chExt cx="3264124" cy="201793"/>
          </a:xfrm>
        </p:grpSpPr>
        <p:sp>
          <p:nvSpPr>
            <p:cNvPr id="27671" name="Rectangle 20"/>
            <p:cNvSpPr>
              <a:spLocks noChangeArrowheads="1"/>
            </p:cNvSpPr>
            <p:nvPr/>
          </p:nvSpPr>
          <p:spPr bwMode="auto">
            <a:xfrm>
              <a:off x="3026734" y="3204950"/>
              <a:ext cx="3264124" cy="201793"/>
            </a:xfrm>
            <a:prstGeom prst="rect">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2400">
                <a:solidFill>
                  <a:srgbClr val="000000"/>
                </a:solidFill>
                <a:cs typeface="Arial" charset="0"/>
              </a:endParaRPr>
            </a:p>
          </p:txBody>
        </p:sp>
        <p:cxnSp>
          <p:nvCxnSpPr>
            <p:cNvPr id="27672" name="Straight Connector 21"/>
            <p:cNvCxnSpPr>
              <a:cxnSpLocks noChangeShapeType="1"/>
            </p:cNvCxnSpPr>
            <p:nvPr/>
          </p:nvCxnSpPr>
          <p:spPr bwMode="auto">
            <a:xfrm rot="10800000" flipH="1">
              <a:off x="3026734" y="3356647"/>
              <a:ext cx="3264124" cy="1588"/>
            </a:xfrm>
            <a:prstGeom prst="line">
              <a:avLst/>
            </a:prstGeom>
            <a:noFill/>
            <a:ln w="22225">
              <a:solidFill>
                <a:schemeClr val="tx1"/>
              </a:solidFill>
              <a:round/>
              <a:headEnd/>
              <a:tailEnd/>
            </a:ln>
          </p:spPr>
        </p:cxnSp>
        <p:cxnSp>
          <p:nvCxnSpPr>
            <p:cNvPr id="27673" name="Straight Connector 22"/>
            <p:cNvCxnSpPr>
              <a:cxnSpLocks noChangeShapeType="1"/>
            </p:cNvCxnSpPr>
            <p:nvPr/>
          </p:nvCxnSpPr>
          <p:spPr bwMode="auto">
            <a:xfrm rot="5400000" flipH="1" flipV="1">
              <a:off x="3511550" y="3289300"/>
              <a:ext cx="127000" cy="1588"/>
            </a:xfrm>
            <a:prstGeom prst="line">
              <a:avLst/>
            </a:prstGeom>
            <a:noFill/>
            <a:ln w="22225">
              <a:solidFill>
                <a:schemeClr val="tx1"/>
              </a:solidFill>
              <a:round/>
              <a:headEnd/>
              <a:tailEnd/>
            </a:ln>
          </p:spPr>
        </p:cxnSp>
        <p:cxnSp>
          <p:nvCxnSpPr>
            <p:cNvPr id="27674" name="Straight Connector 23"/>
            <p:cNvCxnSpPr>
              <a:cxnSpLocks noChangeShapeType="1"/>
            </p:cNvCxnSpPr>
            <p:nvPr/>
          </p:nvCxnSpPr>
          <p:spPr bwMode="auto">
            <a:xfrm rot="5400000" flipH="1" flipV="1">
              <a:off x="4254500" y="3289300"/>
              <a:ext cx="127000" cy="1588"/>
            </a:xfrm>
            <a:prstGeom prst="line">
              <a:avLst/>
            </a:prstGeom>
            <a:noFill/>
            <a:ln w="22225">
              <a:solidFill>
                <a:schemeClr val="tx1"/>
              </a:solidFill>
              <a:round/>
              <a:headEnd/>
              <a:tailEnd/>
            </a:ln>
          </p:spPr>
        </p:cxnSp>
        <p:cxnSp>
          <p:nvCxnSpPr>
            <p:cNvPr id="27675" name="Straight Connector 24"/>
            <p:cNvCxnSpPr>
              <a:cxnSpLocks noChangeShapeType="1"/>
            </p:cNvCxnSpPr>
            <p:nvPr/>
          </p:nvCxnSpPr>
          <p:spPr bwMode="auto">
            <a:xfrm rot="5400000" flipH="1" flipV="1">
              <a:off x="4876800" y="3289300"/>
              <a:ext cx="127000" cy="1588"/>
            </a:xfrm>
            <a:prstGeom prst="line">
              <a:avLst/>
            </a:prstGeom>
            <a:noFill/>
            <a:ln w="22225">
              <a:solidFill>
                <a:schemeClr val="tx1"/>
              </a:solidFill>
              <a:round/>
              <a:headEnd/>
              <a:tailEnd/>
            </a:ln>
          </p:spPr>
        </p:cxnSp>
      </p:grpSp>
      <p:sp>
        <p:nvSpPr>
          <p:cNvPr id="26" name="5-Point Star 25"/>
          <p:cNvSpPr/>
          <p:nvPr/>
        </p:nvSpPr>
        <p:spPr bwMode="auto">
          <a:xfrm>
            <a:off x="3111500" y="2070100"/>
            <a:ext cx="133350" cy="139700"/>
          </a:xfrm>
          <a:prstGeom prst="star5">
            <a:avLst/>
          </a:prstGeom>
          <a:solidFill>
            <a:srgbClr val="FFFF00"/>
          </a:solidFill>
          <a:ln w="15875" cap="flat" cmpd="sng" algn="ctr">
            <a:solidFill>
              <a:schemeClr val="tx1"/>
            </a:solidFill>
            <a:prstDash val="solid"/>
            <a:round/>
            <a:headEnd type="none" w="med" len="med"/>
            <a:tailEnd type="none" w="med" len="med"/>
          </a:ln>
          <a:effectLst/>
          <a:extLst/>
        </p:spPr>
        <p:txBody>
          <a:bodyPr/>
          <a:lstStyle/>
          <a:p>
            <a:pPr>
              <a:defRPr/>
            </a:pPr>
            <a:endParaRPr lang="en-US" sz="2400">
              <a:solidFill>
                <a:srgbClr val="000000"/>
              </a:solidFill>
              <a:cs typeface="Arial" charset="0"/>
            </a:endParaRPr>
          </a:p>
        </p:txBody>
      </p:sp>
      <p:sp>
        <p:nvSpPr>
          <p:cNvPr id="27" name="5-Point Star 26"/>
          <p:cNvSpPr/>
          <p:nvPr/>
        </p:nvSpPr>
        <p:spPr bwMode="auto">
          <a:xfrm>
            <a:off x="8204200" y="2070100"/>
            <a:ext cx="133350" cy="139700"/>
          </a:xfrm>
          <a:prstGeom prst="star5">
            <a:avLst/>
          </a:prstGeom>
          <a:solidFill>
            <a:srgbClr val="FFFF00"/>
          </a:solidFill>
          <a:ln w="15875" cap="flat" cmpd="sng" algn="ctr">
            <a:solidFill>
              <a:schemeClr val="tx1"/>
            </a:solidFill>
            <a:prstDash val="solid"/>
            <a:round/>
            <a:headEnd type="none" w="med" len="med"/>
            <a:tailEnd type="none" w="med" len="med"/>
          </a:ln>
          <a:effectLst/>
          <a:extLst/>
        </p:spPr>
        <p:txBody>
          <a:bodyPr/>
          <a:lstStyle/>
          <a:p>
            <a:pPr>
              <a:defRPr/>
            </a:pPr>
            <a:endParaRPr lang="en-US" sz="2400">
              <a:solidFill>
                <a:srgbClr val="000000"/>
              </a:solidFill>
              <a:cs typeface="Arial" charset="0"/>
            </a:endParaRPr>
          </a:p>
        </p:txBody>
      </p:sp>
      <p:sp>
        <p:nvSpPr>
          <p:cNvPr id="2" name="TextBox 1"/>
          <p:cNvSpPr txBox="1"/>
          <p:nvPr/>
        </p:nvSpPr>
        <p:spPr>
          <a:xfrm>
            <a:off x="685800" y="5867400"/>
            <a:ext cx="7543800" cy="400110"/>
          </a:xfrm>
          <a:prstGeom prst="rect">
            <a:avLst/>
          </a:prstGeom>
          <a:noFill/>
        </p:spPr>
        <p:txBody>
          <a:bodyPr wrap="square" rtlCol="0">
            <a:spAutoFit/>
          </a:bodyPr>
          <a:lstStyle/>
          <a:p>
            <a:pPr algn="l"/>
            <a:r>
              <a:rPr lang="en-US" dirty="0" smtClean="0">
                <a:solidFill>
                  <a:srgbClr val="CC0000"/>
                </a:solidFill>
                <a:latin typeface="+mn-lt"/>
              </a:rPr>
              <a:t>NET-VISA = detection-based</a:t>
            </a:r>
            <a:endParaRPr lang="en-US" dirty="0">
              <a:latin typeface="+mn-lt"/>
            </a:endParaRPr>
          </a:p>
        </p:txBody>
      </p:sp>
      <p:sp>
        <p:nvSpPr>
          <p:cNvPr id="29" name="Text Box 6"/>
          <p:cNvSpPr txBox="1">
            <a:spLocks noChangeArrowheads="1"/>
          </p:cNvSpPr>
          <p:nvPr/>
        </p:nvSpPr>
        <p:spPr bwMode="auto">
          <a:xfrm>
            <a:off x="1416050" y="2510730"/>
            <a:ext cx="2922948"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dirty="0" smtClean="0">
                <a:solidFill>
                  <a:srgbClr val="0000FF"/>
                </a:solidFill>
              </a:rPr>
              <a:t>Traditional monitoring</a:t>
            </a:r>
          </a:p>
          <a:p>
            <a:pPr eaLnBrk="1" hangingPunct="1"/>
            <a:r>
              <a:rPr lang="en-US" dirty="0" smtClean="0">
                <a:solidFill>
                  <a:srgbClr val="0000FF"/>
                </a:solidFill>
              </a:rPr>
              <a:t>(GA/SEL3)</a:t>
            </a:r>
            <a:endParaRPr lang="en-US" dirty="0"/>
          </a:p>
        </p:txBody>
      </p:sp>
    </p:spTree>
    <p:extLst>
      <p:ext uri="{BB962C8B-B14F-4D97-AF65-F5344CB8AC3E}">
        <p14:creationId xmlns:p14="http://schemas.microsoft.com/office/powerpoint/2010/main" val="22071301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a:spLocks noGrp="1"/>
          </p:cNvSpPr>
          <p:nvPr>
            <p:ph type="sldNum" sz="quarter" idx="4294967295"/>
          </p:nvPr>
        </p:nvSpPr>
        <p:spPr>
          <a:xfrm>
            <a:off x="6553200" y="6245225"/>
            <a:ext cx="2133600" cy="47625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0FC95CE9-B3B1-514E-AB47-86A2BC03385C}" type="slidenum">
              <a:rPr lang="en-US" sz="1400"/>
              <a:pPr eaLnBrk="1" hangingPunct="1"/>
              <a:t>11</a:t>
            </a:fld>
            <a:endParaRPr lang="en-US" sz="1400"/>
          </a:p>
        </p:txBody>
      </p:sp>
      <p:sp>
        <p:nvSpPr>
          <p:cNvPr id="29699" name="Rectangle 2"/>
          <p:cNvSpPr>
            <a:spLocks noGrp="1" noChangeArrowheads="1"/>
          </p:cNvSpPr>
          <p:nvPr>
            <p:ph type="title"/>
          </p:nvPr>
        </p:nvSpPr>
        <p:spPr>
          <a:xfrm>
            <a:off x="0" y="0"/>
            <a:ext cx="9144000" cy="914400"/>
          </a:xfrm>
        </p:spPr>
        <p:txBody>
          <a:bodyPr/>
          <a:lstStyle/>
          <a:p>
            <a:pPr eaLnBrk="1" hangingPunct="1"/>
            <a:r>
              <a:rPr lang="en-US" sz="3200" dirty="0">
                <a:latin typeface="Helvetica" charset="0"/>
                <a:ea typeface="ＭＳ Ｐゴシック" charset="0"/>
              </a:rPr>
              <a:t>Detection-based and signal-based monitoring</a:t>
            </a:r>
            <a:endParaRPr lang="en-US" dirty="0">
              <a:latin typeface="Helvetica" charset="0"/>
              <a:ea typeface="ＭＳ Ｐゴシック" charset="0"/>
            </a:endParaRPr>
          </a:p>
        </p:txBody>
      </p:sp>
      <p:grpSp>
        <p:nvGrpSpPr>
          <p:cNvPr id="29700" name="Group 26"/>
          <p:cNvGrpSpPr>
            <a:grpSpLocks/>
          </p:cNvGrpSpPr>
          <p:nvPr/>
        </p:nvGrpSpPr>
        <p:grpSpPr bwMode="auto">
          <a:xfrm>
            <a:off x="184150" y="1843088"/>
            <a:ext cx="9036050" cy="3567112"/>
            <a:chOff x="25875" y="1131888"/>
            <a:chExt cx="9035035" cy="3567112"/>
          </a:xfrm>
        </p:grpSpPr>
        <p:sp>
          <p:nvSpPr>
            <p:cNvPr id="29710" name="Text Box 3"/>
            <p:cNvSpPr txBox="1">
              <a:spLocks noChangeArrowheads="1"/>
            </p:cNvSpPr>
            <p:nvPr/>
          </p:nvSpPr>
          <p:spPr bwMode="auto">
            <a:xfrm>
              <a:off x="25875" y="1131888"/>
              <a:ext cx="1231900"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events</a:t>
              </a:r>
            </a:p>
          </p:txBody>
        </p:sp>
        <p:sp>
          <p:nvSpPr>
            <p:cNvPr id="29711" name="Text Box 4"/>
            <p:cNvSpPr txBox="1">
              <a:spLocks noChangeArrowheads="1"/>
            </p:cNvSpPr>
            <p:nvPr/>
          </p:nvSpPr>
          <p:spPr bwMode="auto">
            <a:xfrm>
              <a:off x="41750" y="3124200"/>
              <a:ext cx="1804988"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detections</a:t>
              </a:r>
            </a:p>
          </p:txBody>
        </p:sp>
        <p:sp>
          <p:nvSpPr>
            <p:cNvPr id="29712" name="Text Box 5"/>
            <p:cNvSpPr txBox="1">
              <a:spLocks noChangeArrowheads="1"/>
            </p:cNvSpPr>
            <p:nvPr/>
          </p:nvSpPr>
          <p:spPr bwMode="auto">
            <a:xfrm>
              <a:off x="25875" y="4179888"/>
              <a:ext cx="2930525"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waveform signals</a:t>
              </a:r>
            </a:p>
          </p:txBody>
        </p:sp>
        <p:sp>
          <p:nvSpPr>
            <p:cNvPr id="29714" name="Line 7"/>
            <p:cNvSpPr>
              <a:spLocks noChangeShapeType="1"/>
            </p:cNvSpPr>
            <p:nvPr/>
          </p:nvSpPr>
          <p:spPr bwMode="auto">
            <a:xfrm>
              <a:off x="3009545" y="4484688"/>
              <a:ext cx="541020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9715" name="Line 8"/>
            <p:cNvSpPr>
              <a:spLocks noChangeShapeType="1"/>
            </p:cNvSpPr>
            <p:nvPr/>
          </p:nvSpPr>
          <p:spPr bwMode="auto">
            <a:xfrm>
              <a:off x="3009545" y="3341688"/>
              <a:ext cx="327660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9716" name="Line 9"/>
            <p:cNvSpPr>
              <a:spLocks noChangeShapeType="1"/>
            </p:cNvSpPr>
            <p:nvPr/>
          </p:nvSpPr>
          <p:spPr bwMode="auto">
            <a:xfrm>
              <a:off x="2933345" y="1436688"/>
              <a:ext cx="548640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9717" name="Line 10"/>
            <p:cNvSpPr>
              <a:spLocks noChangeShapeType="1"/>
            </p:cNvSpPr>
            <p:nvPr/>
          </p:nvSpPr>
          <p:spPr bwMode="auto">
            <a:xfrm flipV="1">
              <a:off x="4685945" y="3417888"/>
              <a:ext cx="0" cy="1066800"/>
            </a:xfrm>
            <a:prstGeom prst="line">
              <a:avLst/>
            </a:prstGeom>
            <a:noFill/>
            <a:ln w="38100">
              <a:solidFill>
                <a:schemeClr val="tx1"/>
              </a:solidFill>
              <a:round/>
              <a:headEnd/>
              <a:tailEnd type="triangle"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29718" name="Line 11"/>
            <p:cNvSpPr>
              <a:spLocks noChangeShapeType="1"/>
            </p:cNvSpPr>
            <p:nvPr/>
          </p:nvSpPr>
          <p:spPr bwMode="auto">
            <a:xfrm flipV="1">
              <a:off x="3434205" y="1512888"/>
              <a:ext cx="0" cy="1828800"/>
            </a:xfrm>
            <a:prstGeom prst="line">
              <a:avLst/>
            </a:prstGeom>
            <a:noFill/>
            <a:ln w="38100">
              <a:solidFill>
                <a:srgbClr val="0000FF"/>
              </a:solidFill>
              <a:round/>
              <a:headEnd/>
              <a:tailEnd type="triangle"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29719" name="Line 12"/>
            <p:cNvSpPr>
              <a:spLocks noChangeShapeType="1"/>
            </p:cNvSpPr>
            <p:nvPr/>
          </p:nvSpPr>
          <p:spPr bwMode="auto">
            <a:xfrm flipV="1">
              <a:off x="5143145" y="1512888"/>
              <a:ext cx="0" cy="1828800"/>
            </a:xfrm>
            <a:prstGeom prst="line">
              <a:avLst/>
            </a:prstGeom>
            <a:noFill/>
            <a:ln w="38100">
              <a:solidFill>
                <a:srgbClr val="C30004"/>
              </a:solidFill>
              <a:round/>
              <a:headEnd/>
              <a:tailEnd type="triangle"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29720" name="Line 13"/>
            <p:cNvSpPr>
              <a:spLocks noChangeShapeType="1"/>
            </p:cNvSpPr>
            <p:nvPr/>
          </p:nvSpPr>
          <p:spPr bwMode="auto">
            <a:xfrm flipV="1">
              <a:off x="7657745" y="1589088"/>
              <a:ext cx="0" cy="2895600"/>
            </a:xfrm>
            <a:prstGeom prst="line">
              <a:avLst/>
            </a:prstGeom>
            <a:noFill/>
            <a:ln w="38100">
              <a:solidFill>
                <a:srgbClr val="009900"/>
              </a:solidFill>
              <a:round/>
              <a:headEnd/>
              <a:tailEnd type="triangle"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29721" name="Text Box 17"/>
            <p:cNvSpPr txBox="1">
              <a:spLocks noChangeArrowheads="1"/>
            </p:cNvSpPr>
            <p:nvPr/>
          </p:nvSpPr>
          <p:spPr bwMode="auto">
            <a:xfrm>
              <a:off x="3028595" y="3657600"/>
              <a:ext cx="1658938" cy="603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algn="r" eaLnBrk="1" hangingPunct="1">
                <a:lnSpc>
                  <a:spcPct val="70000"/>
                </a:lnSpc>
              </a:pPr>
              <a:r>
                <a:rPr lang="en-US" sz="2400"/>
                <a:t>station</a:t>
              </a:r>
            </a:p>
            <a:p>
              <a:pPr algn="r" eaLnBrk="1" hangingPunct="1">
                <a:lnSpc>
                  <a:spcPct val="70000"/>
                </a:lnSpc>
              </a:pPr>
              <a:r>
                <a:rPr lang="en-US" sz="2400"/>
                <a:t>processing</a:t>
              </a:r>
              <a:endParaRPr lang="en-US"/>
            </a:p>
          </p:txBody>
        </p:sp>
        <p:sp>
          <p:nvSpPr>
            <p:cNvPr id="29722" name="Line 12"/>
            <p:cNvSpPr>
              <a:spLocks noChangeShapeType="1"/>
            </p:cNvSpPr>
            <p:nvPr/>
          </p:nvSpPr>
          <p:spPr bwMode="auto">
            <a:xfrm>
              <a:off x="5387620" y="1447800"/>
              <a:ext cx="0" cy="1828800"/>
            </a:xfrm>
            <a:prstGeom prst="line">
              <a:avLst/>
            </a:prstGeom>
            <a:noFill/>
            <a:ln w="57150">
              <a:solidFill>
                <a:srgbClr val="C30004"/>
              </a:solidFill>
              <a:prstDash val="sysDash"/>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9723" name="Line 13"/>
            <p:cNvSpPr>
              <a:spLocks noChangeShapeType="1"/>
            </p:cNvSpPr>
            <p:nvPr/>
          </p:nvSpPr>
          <p:spPr bwMode="auto">
            <a:xfrm>
              <a:off x="7902220" y="1447800"/>
              <a:ext cx="0" cy="2895600"/>
            </a:xfrm>
            <a:prstGeom prst="line">
              <a:avLst/>
            </a:prstGeom>
            <a:noFill/>
            <a:ln w="57150">
              <a:solidFill>
                <a:srgbClr val="009900"/>
              </a:solidFill>
              <a:prstDash val="sysDash"/>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9724" name="Text Box 6"/>
            <p:cNvSpPr txBox="1">
              <a:spLocks noChangeArrowheads="1"/>
            </p:cNvSpPr>
            <p:nvPr/>
          </p:nvSpPr>
          <p:spPr bwMode="auto">
            <a:xfrm>
              <a:off x="5421320" y="2667000"/>
              <a:ext cx="1905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dirty="0">
                  <a:solidFill>
                    <a:srgbClr val="C30004"/>
                  </a:solidFill>
                </a:rPr>
                <a:t>NET-VISA</a:t>
              </a:r>
            </a:p>
          </p:txBody>
        </p:sp>
        <p:sp>
          <p:nvSpPr>
            <p:cNvPr id="29725" name="Text Box 6"/>
            <p:cNvSpPr txBox="1">
              <a:spLocks noChangeArrowheads="1"/>
            </p:cNvSpPr>
            <p:nvPr/>
          </p:nvSpPr>
          <p:spPr bwMode="auto">
            <a:xfrm>
              <a:off x="5794270" y="3581400"/>
              <a:ext cx="18288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dirty="0"/>
                <a:t> </a:t>
              </a:r>
              <a:r>
                <a:rPr lang="en-US" dirty="0">
                  <a:solidFill>
                    <a:srgbClr val="008000"/>
                  </a:solidFill>
                </a:rPr>
                <a:t>SIG-VISA</a:t>
              </a:r>
            </a:p>
          </p:txBody>
        </p:sp>
        <p:sp>
          <p:nvSpPr>
            <p:cNvPr id="29726" name="Text Box 6"/>
            <p:cNvSpPr txBox="1">
              <a:spLocks noChangeArrowheads="1"/>
            </p:cNvSpPr>
            <p:nvPr/>
          </p:nvSpPr>
          <p:spPr bwMode="auto">
            <a:xfrm>
              <a:off x="5371934" y="1822304"/>
              <a:ext cx="118003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2400">
                  <a:solidFill>
                    <a:srgbClr val="C30004"/>
                  </a:solidFill>
                </a:rPr>
                <a:t>model</a:t>
              </a:r>
            </a:p>
          </p:txBody>
        </p:sp>
        <p:sp>
          <p:nvSpPr>
            <p:cNvPr id="29727" name="Text Box 6"/>
            <p:cNvSpPr txBox="1">
              <a:spLocks noChangeArrowheads="1"/>
            </p:cNvSpPr>
            <p:nvPr/>
          </p:nvSpPr>
          <p:spPr bwMode="auto">
            <a:xfrm>
              <a:off x="3651318" y="1939093"/>
              <a:ext cx="152617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2400" dirty="0">
                  <a:solidFill>
                    <a:srgbClr val="C30004"/>
                  </a:solidFill>
                </a:rPr>
                <a:t>inference</a:t>
              </a:r>
            </a:p>
          </p:txBody>
        </p:sp>
        <p:sp>
          <p:nvSpPr>
            <p:cNvPr id="29728" name="Text Box 6"/>
            <p:cNvSpPr txBox="1">
              <a:spLocks noChangeArrowheads="1"/>
            </p:cNvSpPr>
            <p:nvPr/>
          </p:nvSpPr>
          <p:spPr bwMode="auto">
            <a:xfrm>
              <a:off x="7880874" y="2093406"/>
              <a:ext cx="118003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2400">
                  <a:solidFill>
                    <a:srgbClr val="008000"/>
                  </a:solidFill>
                </a:rPr>
                <a:t>model</a:t>
              </a:r>
            </a:p>
          </p:txBody>
        </p:sp>
        <p:sp>
          <p:nvSpPr>
            <p:cNvPr id="29729" name="Text Box 6"/>
            <p:cNvSpPr txBox="1">
              <a:spLocks noChangeArrowheads="1"/>
            </p:cNvSpPr>
            <p:nvPr/>
          </p:nvSpPr>
          <p:spPr bwMode="auto">
            <a:xfrm>
              <a:off x="6165635" y="2210195"/>
              <a:ext cx="152617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2400" dirty="0">
                  <a:solidFill>
                    <a:srgbClr val="008000"/>
                  </a:solidFill>
                </a:rPr>
                <a:t>inference</a:t>
              </a:r>
            </a:p>
          </p:txBody>
        </p:sp>
      </p:grpSp>
      <p:pic>
        <p:nvPicPr>
          <p:cNvPr id="29701" name="Picture 24" descr="waveforms2.gif.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4838" y="5067300"/>
            <a:ext cx="5465762" cy="28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9702" name="Group 36"/>
          <p:cNvGrpSpPr>
            <a:grpSpLocks/>
          </p:cNvGrpSpPr>
          <p:nvPr/>
        </p:nvGrpSpPr>
        <p:grpSpPr bwMode="auto">
          <a:xfrm>
            <a:off x="3173413" y="3987800"/>
            <a:ext cx="3263900" cy="149225"/>
            <a:chOff x="3026734" y="3204950"/>
            <a:chExt cx="3264124" cy="201793"/>
          </a:xfrm>
        </p:grpSpPr>
        <p:sp>
          <p:nvSpPr>
            <p:cNvPr id="29705" name="Rectangle 25"/>
            <p:cNvSpPr>
              <a:spLocks noChangeArrowheads="1"/>
            </p:cNvSpPr>
            <p:nvPr/>
          </p:nvSpPr>
          <p:spPr bwMode="auto">
            <a:xfrm>
              <a:off x="3026734" y="3204950"/>
              <a:ext cx="3264124" cy="201793"/>
            </a:xfrm>
            <a:prstGeom prst="rect">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2400">
                <a:solidFill>
                  <a:srgbClr val="000000"/>
                </a:solidFill>
                <a:cs typeface="Arial" charset="0"/>
              </a:endParaRPr>
            </a:p>
          </p:txBody>
        </p:sp>
        <p:cxnSp>
          <p:nvCxnSpPr>
            <p:cNvPr id="29706" name="Straight Connector 27"/>
            <p:cNvCxnSpPr>
              <a:cxnSpLocks noChangeShapeType="1"/>
            </p:cNvCxnSpPr>
            <p:nvPr/>
          </p:nvCxnSpPr>
          <p:spPr bwMode="auto">
            <a:xfrm rot="10800000" flipH="1">
              <a:off x="3026734" y="3356647"/>
              <a:ext cx="3264124" cy="1588"/>
            </a:xfrm>
            <a:prstGeom prst="line">
              <a:avLst/>
            </a:prstGeom>
            <a:noFill/>
            <a:ln w="22225">
              <a:solidFill>
                <a:schemeClr val="tx1"/>
              </a:solidFill>
              <a:round/>
              <a:headEnd/>
              <a:tailEnd/>
            </a:ln>
          </p:spPr>
        </p:cxnSp>
        <p:cxnSp>
          <p:nvCxnSpPr>
            <p:cNvPr id="29707" name="Straight Connector 29"/>
            <p:cNvCxnSpPr>
              <a:cxnSpLocks noChangeShapeType="1"/>
            </p:cNvCxnSpPr>
            <p:nvPr/>
          </p:nvCxnSpPr>
          <p:spPr bwMode="auto">
            <a:xfrm rot="5400000" flipH="1" flipV="1">
              <a:off x="3511550" y="3289300"/>
              <a:ext cx="127000" cy="1588"/>
            </a:xfrm>
            <a:prstGeom prst="line">
              <a:avLst/>
            </a:prstGeom>
            <a:noFill/>
            <a:ln w="22225">
              <a:solidFill>
                <a:schemeClr val="tx1"/>
              </a:solidFill>
              <a:round/>
              <a:headEnd/>
              <a:tailEnd/>
            </a:ln>
          </p:spPr>
        </p:cxnSp>
        <p:cxnSp>
          <p:nvCxnSpPr>
            <p:cNvPr id="29708" name="Straight Connector 31"/>
            <p:cNvCxnSpPr>
              <a:cxnSpLocks noChangeShapeType="1"/>
            </p:cNvCxnSpPr>
            <p:nvPr/>
          </p:nvCxnSpPr>
          <p:spPr bwMode="auto">
            <a:xfrm rot="5400000" flipH="1" flipV="1">
              <a:off x="4254500" y="3289300"/>
              <a:ext cx="127000" cy="1588"/>
            </a:xfrm>
            <a:prstGeom prst="line">
              <a:avLst/>
            </a:prstGeom>
            <a:noFill/>
            <a:ln w="22225">
              <a:solidFill>
                <a:schemeClr val="tx1"/>
              </a:solidFill>
              <a:round/>
              <a:headEnd/>
              <a:tailEnd/>
            </a:ln>
          </p:spPr>
        </p:cxnSp>
        <p:cxnSp>
          <p:nvCxnSpPr>
            <p:cNvPr id="29709" name="Straight Connector 33"/>
            <p:cNvCxnSpPr>
              <a:cxnSpLocks noChangeShapeType="1"/>
            </p:cNvCxnSpPr>
            <p:nvPr/>
          </p:nvCxnSpPr>
          <p:spPr bwMode="auto">
            <a:xfrm rot="5400000" flipH="1" flipV="1">
              <a:off x="4876800" y="3289300"/>
              <a:ext cx="127000" cy="1588"/>
            </a:xfrm>
            <a:prstGeom prst="line">
              <a:avLst/>
            </a:prstGeom>
            <a:noFill/>
            <a:ln w="22225">
              <a:solidFill>
                <a:schemeClr val="tx1"/>
              </a:solidFill>
              <a:round/>
              <a:headEnd/>
              <a:tailEnd/>
            </a:ln>
          </p:spPr>
        </p:cxnSp>
      </p:grpSp>
      <p:sp>
        <p:nvSpPr>
          <p:cNvPr id="35" name="5-Point Star 34"/>
          <p:cNvSpPr/>
          <p:nvPr/>
        </p:nvSpPr>
        <p:spPr bwMode="auto">
          <a:xfrm>
            <a:off x="3111500" y="2070100"/>
            <a:ext cx="133350" cy="139700"/>
          </a:xfrm>
          <a:prstGeom prst="star5">
            <a:avLst/>
          </a:prstGeom>
          <a:solidFill>
            <a:srgbClr val="FFFF00"/>
          </a:solidFill>
          <a:ln w="15875" cap="flat" cmpd="sng" algn="ctr">
            <a:solidFill>
              <a:schemeClr val="tx1"/>
            </a:solidFill>
            <a:prstDash val="solid"/>
            <a:round/>
            <a:headEnd type="none" w="med" len="med"/>
            <a:tailEnd type="none" w="med" len="med"/>
          </a:ln>
          <a:effectLst/>
          <a:extLst/>
        </p:spPr>
        <p:txBody>
          <a:bodyPr/>
          <a:lstStyle/>
          <a:p>
            <a:pPr>
              <a:defRPr/>
            </a:pPr>
            <a:endParaRPr lang="en-US" sz="2400">
              <a:solidFill>
                <a:srgbClr val="000000"/>
              </a:solidFill>
              <a:cs typeface="Arial" charset="0"/>
            </a:endParaRPr>
          </a:p>
        </p:txBody>
      </p:sp>
      <p:sp>
        <p:nvSpPr>
          <p:cNvPr id="36" name="5-Point Star 35"/>
          <p:cNvSpPr/>
          <p:nvPr/>
        </p:nvSpPr>
        <p:spPr bwMode="auto">
          <a:xfrm>
            <a:off x="8204200" y="2070100"/>
            <a:ext cx="133350" cy="139700"/>
          </a:xfrm>
          <a:prstGeom prst="star5">
            <a:avLst/>
          </a:prstGeom>
          <a:solidFill>
            <a:srgbClr val="FFFF00"/>
          </a:solidFill>
          <a:ln w="15875" cap="flat" cmpd="sng" algn="ctr">
            <a:solidFill>
              <a:schemeClr val="tx1"/>
            </a:solidFill>
            <a:prstDash val="solid"/>
            <a:round/>
            <a:headEnd type="none" w="med" len="med"/>
            <a:tailEnd type="none" w="med" len="med"/>
          </a:ln>
          <a:effectLst/>
          <a:extLst/>
        </p:spPr>
        <p:txBody>
          <a:bodyPr/>
          <a:lstStyle/>
          <a:p>
            <a:pPr>
              <a:defRPr/>
            </a:pPr>
            <a:endParaRPr lang="en-US" sz="2400">
              <a:solidFill>
                <a:srgbClr val="000000"/>
              </a:solidFill>
              <a:cs typeface="Arial" charset="0"/>
            </a:endParaRPr>
          </a:p>
        </p:txBody>
      </p:sp>
      <p:sp>
        <p:nvSpPr>
          <p:cNvPr id="34" name="TextBox 33"/>
          <p:cNvSpPr txBox="1"/>
          <p:nvPr/>
        </p:nvSpPr>
        <p:spPr>
          <a:xfrm>
            <a:off x="685800" y="5867400"/>
            <a:ext cx="7543800" cy="400110"/>
          </a:xfrm>
          <a:prstGeom prst="rect">
            <a:avLst/>
          </a:prstGeom>
          <a:noFill/>
        </p:spPr>
        <p:txBody>
          <a:bodyPr wrap="square" rtlCol="0">
            <a:spAutoFit/>
          </a:bodyPr>
          <a:lstStyle/>
          <a:p>
            <a:pPr algn="l"/>
            <a:r>
              <a:rPr lang="en-US" dirty="0" smtClean="0">
                <a:solidFill>
                  <a:srgbClr val="CC0000"/>
                </a:solidFill>
                <a:latin typeface="+mn-lt"/>
              </a:rPr>
              <a:t>NET-VISA = detection-based, </a:t>
            </a:r>
            <a:r>
              <a:rPr lang="en-US" dirty="0" smtClean="0">
                <a:solidFill>
                  <a:srgbClr val="008000"/>
                </a:solidFill>
                <a:latin typeface="+mn-lt"/>
              </a:rPr>
              <a:t>SIG-VISA = signal-based</a:t>
            </a:r>
            <a:endParaRPr lang="en-US" dirty="0">
              <a:latin typeface="+mn-lt"/>
            </a:endParaRPr>
          </a:p>
        </p:txBody>
      </p:sp>
      <p:sp>
        <p:nvSpPr>
          <p:cNvPr id="38" name="Text Box 6"/>
          <p:cNvSpPr txBox="1">
            <a:spLocks noChangeArrowheads="1"/>
          </p:cNvSpPr>
          <p:nvPr/>
        </p:nvSpPr>
        <p:spPr bwMode="auto">
          <a:xfrm>
            <a:off x="1416050" y="2510730"/>
            <a:ext cx="2922948"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dirty="0" smtClean="0">
                <a:solidFill>
                  <a:srgbClr val="0000FF"/>
                </a:solidFill>
              </a:rPr>
              <a:t>Traditional monitoring</a:t>
            </a:r>
          </a:p>
          <a:p>
            <a:pPr eaLnBrk="1" hangingPunct="1"/>
            <a:r>
              <a:rPr lang="en-US" dirty="0" smtClean="0">
                <a:solidFill>
                  <a:srgbClr val="0000FF"/>
                </a:solidFill>
              </a:rPr>
              <a:t>(GA/SEL3)</a:t>
            </a:r>
            <a:endParaRPr lang="en-US" dirty="0"/>
          </a:p>
        </p:txBody>
      </p:sp>
    </p:spTree>
    <p:extLst>
      <p:ext uri="{BB962C8B-B14F-4D97-AF65-F5344CB8AC3E}">
        <p14:creationId xmlns:p14="http://schemas.microsoft.com/office/powerpoint/2010/main" val="29370384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Signal-based monitoring</a:t>
            </a:r>
            <a:endParaRPr lang="en-US" dirty="0"/>
          </a:p>
        </p:txBody>
      </p:sp>
      <p:sp>
        <p:nvSpPr>
          <p:cNvPr id="3" name="Content Placeholder 2"/>
          <p:cNvSpPr>
            <a:spLocks noGrp="1"/>
          </p:cNvSpPr>
          <p:nvPr>
            <p:ph idx="1"/>
          </p:nvPr>
        </p:nvSpPr>
        <p:spPr>
          <a:xfrm>
            <a:off x="457200" y="1600200"/>
            <a:ext cx="8686800" cy="4525963"/>
          </a:xfrm>
        </p:spPr>
        <p:txBody>
          <a:bodyPr>
            <a:normAutofit lnSpcReduction="10000"/>
          </a:bodyPr>
          <a:lstStyle/>
          <a:p>
            <a:pPr marL="0" indent="0">
              <a:buNone/>
            </a:pPr>
            <a:r>
              <a:rPr lang="en-US" dirty="0" smtClean="0"/>
              <a:t>What aspects of the physics can we model?</a:t>
            </a:r>
          </a:p>
          <a:p>
            <a:r>
              <a:rPr lang="en-US" dirty="0" smtClean="0">
                <a:solidFill>
                  <a:srgbClr val="0000FF"/>
                </a:solidFill>
              </a:rPr>
              <a:t>Travel-time and attenuation models </a:t>
            </a:r>
          </a:p>
          <a:p>
            <a:pPr marL="457200" lvl="1" indent="0">
              <a:buNone/>
            </a:pPr>
            <a:r>
              <a:rPr lang="en-US" dirty="0" smtClean="0"/>
              <a:t>  -&gt; </a:t>
            </a:r>
            <a:r>
              <a:rPr lang="en-US" dirty="0" smtClean="0">
                <a:solidFill>
                  <a:srgbClr val="953735"/>
                </a:solidFill>
              </a:rPr>
              <a:t>instead of picking, soft </a:t>
            </a:r>
            <a:r>
              <a:rPr lang="en-US" dirty="0">
                <a:solidFill>
                  <a:srgbClr val="953735"/>
                </a:solidFill>
              </a:rPr>
              <a:t>template matching / </a:t>
            </a:r>
            <a:endParaRPr lang="en-US" dirty="0" smtClean="0">
              <a:solidFill>
                <a:srgbClr val="953735"/>
              </a:solidFill>
            </a:endParaRPr>
          </a:p>
          <a:p>
            <a:pPr marL="457200" lvl="1" indent="0">
              <a:buNone/>
            </a:pPr>
            <a:r>
              <a:rPr lang="en-US" dirty="0">
                <a:solidFill>
                  <a:srgbClr val="953735"/>
                </a:solidFill>
              </a:rPr>
              <a:t> </a:t>
            </a:r>
            <a:r>
              <a:rPr lang="en-US" dirty="0" smtClean="0">
                <a:solidFill>
                  <a:srgbClr val="953735"/>
                </a:solidFill>
              </a:rPr>
              <a:t>      global </a:t>
            </a:r>
            <a:r>
              <a:rPr lang="en-US" dirty="0">
                <a:solidFill>
                  <a:srgbClr val="953735"/>
                </a:solidFill>
              </a:rPr>
              <a:t>beamforming</a:t>
            </a:r>
          </a:p>
          <a:p>
            <a:r>
              <a:rPr lang="en-US" dirty="0" smtClean="0">
                <a:solidFill>
                  <a:srgbClr val="0000FF"/>
                </a:solidFill>
              </a:rPr>
              <a:t>Spatial continuity of waveforms </a:t>
            </a:r>
          </a:p>
          <a:p>
            <a:pPr marL="457200" lvl="1" indent="0">
              <a:buNone/>
            </a:pPr>
            <a:r>
              <a:rPr lang="en-US" dirty="0" smtClean="0"/>
              <a:t>  -&gt; </a:t>
            </a:r>
            <a:r>
              <a:rPr lang="en-US" dirty="0" smtClean="0">
                <a:solidFill>
                  <a:schemeClr val="accent6">
                    <a:lumMod val="50000"/>
                  </a:schemeClr>
                </a:solidFill>
              </a:rPr>
              <a:t>waveform matching</a:t>
            </a:r>
          </a:p>
          <a:p>
            <a:pPr marL="457200" lvl="1" indent="0">
              <a:buNone/>
            </a:pPr>
            <a:r>
              <a:rPr lang="en-US" dirty="0">
                <a:solidFill>
                  <a:schemeClr val="accent6">
                    <a:lumMod val="50000"/>
                  </a:schemeClr>
                </a:solidFill>
              </a:rPr>
              <a:t> </a:t>
            </a:r>
            <a:r>
              <a:rPr lang="en-US" dirty="0" smtClean="0">
                <a:solidFill>
                  <a:schemeClr val="accent6">
                    <a:lumMod val="50000"/>
                  </a:schemeClr>
                </a:solidFill>
              </a:rPr>
              <a:t> </a:t>
            </a:r>
            <a:r>
              <a:rPr lang="en-US" dirty="0"/>
              <a:t>-&gt; </a:t>
            </a:r>
            <a:r>
              <a:rPr lang="en-US" dirty="0" smtClean="0">
                <a:solidFill>
                  <a:schemeClr val="accent6">
                    <a:lumMod val="50000"/>
                  </a:schemeClr>
                </a:solidFill>
              </a:rPr>
              <a:t>sub-threshold detections</a:t>
            </a:r>
          </a:p>
          <a:p>
            <a:r>
              <a:rPr lang="en-US" dirty="0">
                <a:solidFill>
                  <a:srgbClr val="0000FF"/>
                </a:solidFill>
              </a:rPr>
              <a:t>S</a:t>
            </a:r>
            <a:r>
              <a:rPr lang="en-US" dirty="0" smtClean="0">
                <a:solidFill>
                  <a:srgbClr val="0000FF"/>
                </a:solidFill>
              </a:rPr>
              <a:t>patial continuity of travel-time residuals </a:t>
            </a:r>
          </a:p>
          <a:p>
            <a:pPr marL="457200" lvl="1" indent="0">
              <a:buNone/>
            </a:pPr>
            <a:r>
              <a:rPr lang="en-US" dirty="0" smtClean="0"/>
              <a:t>  -&gt; </a:t>
            </a:r>
            <a:r>
              <a:rPr lang="en-US" dirty="0" smtClean="0">
                <a:solidFill>
                  <a:schemeClr val="accent6">
                    <a:lumMod val="50000"/>
                  </a:schemeClr>
                </a:solidFill>
              </a:rPr>
              <a:t>double differencing</a:t>
            </a:r>
          </a:p>
        </p:txBody>
      </p:sp>
    </p:spTree>
    <p:extLst>
      <p:ext uri="{BB962C8B-B14F-4D97-AF65-F5344CB8AC3E}">
        <p14:creationId xmlns:p14="http://schemas.microsoft.com/office/powerpoint/2010/main" val="256470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p:cNvPicPr>
          <p:nvPr/>
        </p:nvPicPr>
        <p:blipFill rotWithShape="1">
          <a:blip r:embed="rId3">
            <a:extLst>
              <a:ext uri="{28A0092B-C50C-407E-A947-70E740481C1C}">
                <a14:useLocalDpi xmlns:a14="http://schemas.microsoft.com/office/drawing/2010/main" val="0"/>
              </a:ext>
            </a:extLst>
          </a:blip>
          <a:srcRect r="4938"/>
          <a:stretch/>
        </p:blipFill>
        <p:spPr>
          <a:xfrm>
            <a:off x="310844" y="2828485"/>
            <a:ext cx="3085080" cy="1286583"/>
          </a:xfrm>
          <a:prstGeom prst="rect">
            <a:avLst/>
          </a:prstGeom>
        </p:spPr>
      </p:pic>
      <p:pic>
        <p:nvPicPr>
          <p:cNvPr id="16" name="Picture 15"/>
          <p:cNvPicPr>
            <a:picLocks/>
          </p:cNvPicPr>
          <p:nvPr/>
        </p:nvPicPr>
        <p:blipFill>
          <a:blip r:embed="rId4">
            <a:extLst>
              <a:ext uri="{28A0092B-C50C-407E-A947-70E740481C1C}">
                <a14:useLocalDpi xmlns:a14="http://schemas.microsoft.com/office/drawing/2010/main" val="0"/>
              </a:ext>
            </a:extLst>
          </a:blip>
          <a:stretch>
            <a:fillRect/>
          </a:stretch>
        </p:blipFill>
        <p:spPr>
          <a:xfrm>
            <a:off x="125703" y="2879367"/>
            <a:ext cx="3434094" cy="1366520"/>
          </a:xfrm>
          <a:prstGeom prst="rect">
            <a:avLst/>
          </a:prstGeom>
        </p:spPr>
      </p:pic>
      <p:pic>
        <p:nvPicPr>
          <p:cNvPr id="3" name="Picture 2"/>
          <p:cNvPicPr>
            <a:picLocks/>
          </p:cNvPicPr>
          <p:nvPr/>
        </p:nvPicPr>
        <p:blipFill>
          <a:blip r:embed="rId5">
            <a:extLst>
              <a:ext uri="{28A0092B-C50C-407E-A947-70E740481C1C}">
                <a14:useLocalDpi xmlns:a14="http://schemas.microsoft.com/office/drawing/2010/main" val="0"/>
              </a:ext>
            </a:extLst>
          </a:blip>
          <a:stretch>
            <a:fillRect/>
          </a:stretch>
        </p:blipFill>
        <p:spPr>
          <a:xfrm>
            <a:off x="144087" y="1425592"/>
            <a:ext cx="3342640" cy="1421127"/>
          </a:xfrm>
          <a:prstGeom prst="rect">
            <a:avLst/>
          </a:prstGeom>
        </p:spPr>
      </p:pic>
      <p:sp>
        <p:nvSpPr>
          <p:cNvPr id="7" name="TextBox 6"/>
          <p:cNvSpPr txBox="1"/>
          <p:nvPr/>
        </p:nvSpPr>
        <p:spPr>
          <a:xfrm>
            <a:off x="1035672" y="2422258"/>
            <a:ext cx="649111" cy="584776"/>
          </a:xfrm>
          <a:prstGeom prst="rect">
            <a:avLst/>
          </a:prstGeom>
          <a:noFill/>
        </p:spPr>
        <p:txBody>
          <a:bodyPr wrap="square" rtlCol="0">
            <a:spAutoFit/>
          </a:bodyPr>
          <a:lstStyle/>
          <a:p>
            <a:r>
              <a:rPr lang="en-US" sz="3200" b="1" dirty="0" smtClean="0"/>
              <a:t>×</a:t>
            </a:r>
            <a:endParaRPr lang="en-US" sz="3200" b="1" dirty="0"/>
          </a:p>
        </p:txBody>
      </p:sp>
      <p:pic>
        <p:nvPicPr>
          <p:cNvPr id="6" name="Picture 5"/>
          <p:cNvPicPr>
            <a:picLocks/>
          </p:cNvPicPr>
          <p:nvPr/>
        </p:nvPicPr>
        <p:blipFill rotWithShape="1">
          <a:blip r:embed="rId6">
            <a:extLst>
              <a:ext uri="{28A0092B-C50C-407E-A947-70E740481C1C}">
                <a14:useLocalDpi xmlns:a14="http://schemas.microsoft.com/office/drawing/2010/main" val="0"/>
              </a:ext>
            </a:extLst>
          </a:blip>
          <a:srcRect r="5572"/>
          <a:stretch/>
        </p:blipFill>
        <p:spPr>
          <a:xfrm>
            <a:off x="-135962" y="3749988"/>
            <a:ext cx="3446471" cy="1995699"/>
          </a:xfrm>
          <a:prstGeom prst="rect">
            <a:avLst/>
          </a:prstGeom>
        </p:spPr>
      </p:pic>
      <p:sp>
        <p:nvSpPr>
          <p:cNvPr id="2" name="Title 1"/>
          <p:cNvSpPr>
            <a:spLocks noGrp="1"/>
          </p:cNvSpPr>
          <p:nvPr>
            <p:ph type="title"/>
          </p:nvPr>
        </p:nvSpPr>
        <p:spPr>
          <a:xfrm>
            <a:off x="358815" y="365126"/>
            <a:ext cx="8704161" cy="1325563"/>
          </a:xfrm>
        </p:spPr>
        <p:txBody>
          <a:bodyPr/>
          <a:lstStyle/>
          <a:p>
            <a:r>
              <a:rPr lang="en-US" dirty="0" smtClean="0"/>
              <a:t>Forward model</a:t>
            </a:r>
            <a:r>
              <a:rPr lang="en-US" dirty="0" smtClean="0"/>
              <a:t>: single event/phase</a:t>
            </a:r>
            <a:endParaRPr lang="en-US" dirty="0"/>
          </a:p>
        </p:txBody>
      </p:sp>
      <p:sp>
        <p:nvSpPr>
          <p:cNvPr id="8" name="TextBox 7"/>
          <p:cNvSpPr txBox="1"/>
          <p:nvPr/>
        </p:nvSpPr>
        <p:spPr>
          <a:xfrm>
            <a:off x="1035672" y="3989830"/>
            <a:ext cx="649111" cy="584776"/>
          </a:xfrm>
          <a:prstGeom prst="rect">
            <a:avLst/>
          </a:prstGeom>
          <a:noFill/>
        </p:spPr>
        <p:txBody>
          <a:bodyPr wrap="square" rtlCol="0">
            <a:spAutoFit/>
          </a:bodyPr>
          <a:lstStyle/>
          <a:p>
            <a:r>
              <a:rPr lang="en-US" sz="3200" b="1" dirty="0" smtClean="0"/>
              <a:t>+</a:t>
            </a:r>
            <a:endParaRPr lang="en-US" sz="3200" b="1" dirty="0"/>
          </a:p>
        </p:txBody>
      </p:sp>
      <p:sp>
        <p:nvSpPr>
          <p:cNvPr id="10" name="TextBox 9"/>
          <p:cNvSpPr txBox="1"/>
          <p:nvPr/>
        </p:nvSpPr>
        <p:spPr>
          <a:xfrm>
            <a:off x="1035672" y="4941541"/>
            <a:ext cx="649111" cy="584776"/>
          </a:xfrm>
          <a:prstGeom prst="rect">
            <a:avLst/>
          </a:prstGeom>
          <a:noFill/>
        </p:spPr>
        <p:txBody>
          <a:bodyPr wrap="square" rtlCol="0">
            <a:spAutoFit/>
          </a:bodyPr>
          <a:lstStyle/>
          <a:p>
            <a:r>
              <a:rPr lang="en-US" sz="3200" b="1" dirty="0"/>
              <a:t>=</a:t>
            </a:r>
          </a:p>
        </p:txBody>
      </p:sp>
      <p:sp>
        <p:nvSpPr>
          <p:cNvPr id="11" name="TextBox 10"/>
          <p:cNvSpPr txBox="1"/>
          <p:nvPr/>
        </p:nvSpPr>
        <p:spPr>
          <a:xfrm>
            <a:off x="3559797" y="1576637"/>
            <a:ext cx="5283300" cy="1200329"/>
          </a:xfrm>
          <a:prstGeom prst="rect">
            <a:avLst/>
          </a:prstGeom>
          <a:noFill/>
        </p:spPr>
        <p:txBody>
          <a:bodyPr wrap="square" rtlCol="0">
            <a:spAutoFit/>
          </a:bodyPr>
          <a:lstStyle/>
          <a:p>
            <a:r>
              <a:rPr lang="en-US" sz="2400" b="1" dirty="0" smtClean="0"/>
              <a:t>Envelope template:</a:t>
            </a:r>
            <a:r>
              <a:rPr lang="en-US" sz="2400" dirty="0" smtClean="0"/>
              <a:t> parametric shape depends on event magnitude, depth, location, phase.</a:t>
            </a:r>
            <a:endParaRPr lang="en-US" dirty="0"/>
          </a:p>
        </p:txBody>
      </p:sp>
      <p:sp>
        <p:nvSpPr>
          <p:cNvPr id="12" name="TextBox 11"/>
          <p:cNvSpPr txBox="1"/>
          <p:nvPr/>
        </p:nvSpPr>
        <p:spPr>
          <a:xfrm>
            <a:off x="3559797" y="3084168"/>
            <a:ext cx="5534124" cy="830997"/>
          </a:xfrm>
          <a:prstGeom prst="rect">
            <a:avLst/>
          </a:prstGeom>
          <a:noFill/>
        </p:spPr>
        <p:txBody>
          <a:bodyPr wrap="square" rtlCol="0">
            <a:spAutoFit/>
          </a:bodyPr>
          <a:lstStyle/>
          <a:p>
            <a:r>
              <a:rPr lang="en-US" sz="2400" b="1" dirty="0" smtClean="0"/>
              <a:t>Repeatable modulation</a:t>
            </a:r>
            <a:r>
              <a:rPr lang="en-US" sz="2400" dirty="0" smtClean="0"/>
              <a:t>: the “wiggles”, depends on event location, depth, phase.</a:t>
            </a:r>
          </a:p>
        </p:txBody>
      </p:sp>
      <p:sp>
        <p:nvSpPr>
          <p:cNvPr id="13" name="TextBox 12"/>
          <p:cNvSpPr txBox="1"/>
          <p:nvPr/>
        </p:nvSpPr>
        <p:spPr>
          <a:xfrm>
            <a:off x="3559797" y="4300401"/>
            <a:ext cx="5283300" cy="830997"/>
          </a:xfrm>
          <a:prstGeom prst="rect">
            <a:avLst/>
          </a:prstGeom>
          <a:noFill/>
        </p:spPr>
        <p:txBody>
          <a:bodyPr wrap="square" rtlCol="0">
            <a:spAutoFit/>
          </a:bodyPr>
          <a:lstStyle/>
          <a:p>
            <a:r>
              <a:rPr lang="en-US" sz="2400" b="1" dirty="0" smtClean="0"/>
              <a:t>Background noise: </a:t>
            </a:r>
            <a:r>
              <a:rPr lang="en-US" sz="2400" dirty="0" smtClean="0"/>
              <a:t>autoregressive process at each station.</a:t>
            </a:r>
            <a:endParaRPr lang="en-US" sz="2400" b="1" dirty="0" smtClean="0"/>
          </a:p>
        </p:txBody>
      </p:sp>
      <p:sp>
        <p:nvSpPr>
          <p:cNvPr id="14" name="TextBox 13"/>
          <p:cNvSpPr txBox="1"/>
          <p:nvPr/>
        </p:nvSpPr>
        <p:spPr>
          <a:xfrm>
            <a:off x="3559797" y="5639366"/>
            <a:ext cx="5283300" cy="830997"/>
          </a:xfrm>
          <a:prstGeom prst="rect">
            <a:avLst/>
          </a:prstGeom>
          <a:noFill/>
        </p:spPr>
        <p:txBody>
          <a:bodyPr wrap="square" rtlCol="0">
            <a:spAutoFit/>
          </a:bodyPr>
          <a:lstStyle/>
          <a:p>
            <a:r>
              <a:rPr lang="en-US" sz="2400" b="1" dirty="0" smtClean="0"/>
              <a:t>Observed signal: </a:t>
            </a:r>
            <a:r>
              <a:rPr lang="en-US" sz="2400" dirty="0" smtClean="0"/>
              <a:t>sum of all arriving phases, plus background noise. </a:t>
            </a:r>
            <a:r>
              <a:rPr lang="en-US" sz="2400" b="1" dirty="0" smtClean="0"/>
              <a:t> </a:t>
            </a:r>
          </a:p>
        </p:txBody>
      </p:sp>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r="5918"/>
          <a:stretch/>
        </p:blipFill>
        <p:spPr>
          <a:xfrm>
            <a:off x="-144343" y="5291776"/>
            <a:ext cx="3454852" cy="1827776"/>
          </a:xfrm>
          <a:prstGeom prst="rect">
            <a:avLst/>
          </a:prstGeom>
        </p:spPr>
      </p:pic>
    </p:spTree>
    <p:extLst>
      <p:ext uri="{BB962C8B-B14F-4D97-AF65-F5344CB8AC3E}">
        <p14:creationId xmlns:p14="http://schemas.microsoft.com/office/powerpoint/2010/main" val="1550848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rctx="PPT">
                                        <p:cTn id="20" dur="indefinite"/>
                                        <p:tgtEl>
                                          <p:spTgt spid="15"/>
                                        </p:tgtEl>
                                        <p:attrNameLst>
                                          <p:attrName>style.opacity</p:attrName>
                                        </p:attrNameLst>
                                      </p:cBhvr>
                                      <p:to>
                                        <p:strVal val="0.25"/>
                                      </p:to>
                                    </p:set>
                                    <p:animEffect filter="image" prLst="opacity: 0.25">
                                      <p:cBhvr rctx="IE">
                                        <p:cTn id="21" dur="indefinite"/>
                                        <p:tgtEl>
                                          <p:spTgt spid="15"/>
                                        </p:tgtEl>
                                      </p:cBhvr>
                                    </p:animEffect>
                                  </p:childTnLst>
                                </p:cTn>
                              </p:par>
                              <p:par>
                                <p:cTn id="22" presetID="9" presetClass="emph" presetSubtype="0" nodeType="withEffect">
                                  <p:stCondLst>
                                    <p:cond delay="0"/>
                                  </p:stCondLst>
                                  <p:childTnLst>
                                    <p:set>
                                      <p:cBhvr rctx="PPT">
                                        <p:cTn id="23" dur="indefinite"/>
                                        <p:tgtEl>
                                          <p:spTgt spid="3"/>
                                        </p:tgtEl>
                                        <p:attrNameLst>
                                          <p:attrName>style.opacity</p:attrName>
                                        </p:attrNameLst>
                                      </p:cBhvr>
                                      <p:to>
                                        <p:strVal val="0.25"/>
                                      </p:to>
                                    </p:set>
                                    <p:animEffect filter="image" prLst="opacity: 0.25">
                                      <p:cBhvr rctx="IE">
                                        <p:cTn id="24" dur="indefinite"/>
                                        <p:tgtEl>
                                          <p:spTgt spid="3"/>
                                        </p:tgtEl>
                                      </p:cBhvr>
                                    </p:animEffect>
                                  </p:childTnLst>
                                </p:cTn>
                              </p:par>
                              <p:par>
                                <p:cTn id="25" presetID="9" presetClass="emph" presetSubtype="0" grpId="1" nodeType="withEffect">
                                  <p:stCondLst>
                                    <p:cond delay="0"/>
                                  </p:stCondLst>
                                  <p:childTnLst>
                                    <p:set>
                                      <p:cBhvr rctx="PPT">
                                        <p:cTn id="26" dur="indefinite"/>
                                        <p:tgtEl>
                                          <p:spTgt spid="7"/>
                                        </p:tgtEl>
                                        <p:attrNameLst>
                                          <p:attrName>style.opacity</p:attrName>
                                        </p:attrNameLst>
                                      </p:cBhvr>
                                      <p:to>
                                        <p:strVal val="0.25"/>
                                      </p:to>
                                    </p:set>
                                    <p:animEffect filter="image" prLst="opacity: 0.25">
                                      <p:cBhvr rctx="IE">
                                        <p:cTn id="27" dur="indefinite"/>
                                        <p:tgtEl>
                                          <p:spTgt spid="7"/>
                                        </p:tgtEl>
                                      </p:cBhvr>
                                    </p:animEffect>
                                  </p:childTnLst>
                                </p:cTn>
                              </p:par>
                              <p:par>
                                <p:cTn id="28" presetID="9"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1.11111E-6 -4.44444E-6 L 0.00364 0.3845 " pathEditMode="relative" rAng="0" ptsTypes="AA">
                                      <p:cBhvr>
                                        <p:cTn id="46" dur="2000" fill="hold"/>
                                        <p:tgtEl>
                                          <p:spTgt spid="16"/>
                                        </p:tgtEl>
                                        <p:attrNameLst>
                                          <p:attrName>ppt_x</p:attrName>
                                          <p:attrName>ppt_y</p:attrName>
                                        </p:attrNameLst>
                                      </p:cBhvr>
                                      <p:rCtr x="174" y="19213"/>
                                    </p:animMotion>
                                  </p:childTnLst>
                                  <p:subTnLst>
                                    <p:set>
                                      <p:cBhvr override="childStyle">
                                        <p:cTn dur="1" fill="hold" display="0" masterRel="sameClick" afterEffect="1">
                                          <p:stCondLst>
                                            <p:cond evt="end" delay="0">
                                              <p:tn val="45"/>
                                            </p:cond>
                                          </p:stCondLst>
                                        </p:cTn>
                                        <p:tgtEl>
                                          <p:spTgt spid="16"/>
                                        </p:tgtEl>
                                        <p:attrNameLst>
                                          <p:attrName>style.visibility</p:attrName>
                                        </p:attrNameLst>
                                      </p:cBhvr>
                                      <p:to>
                                        <p:strVal val="hidden"/>
                                      </p:to>
                                    </p:set>
                                  </p:subTnLst>
                                </p:cTn>
                              </p:par>
                              <p:par>
                                <p:cTn id="47" presetID="42" presetClass="path" presetSubtype="0" accel="50000" decel="50000" fill="remove" nodeType="withEffect">
                                  <p:stCondLst>
                                    <p:cond delay="0"/>
                                  </p:stCondLst>
                                  <p:childTnLst>
                                    <p:animMotion origin="layout" path="M 2.5E-6 3.7037E-7 L 0.00052 0.21319 " pathEditMode="relative" rAng="0" ptsTypes="AA">
                                      <p:cBhvr>
                                        <p:cTn id="48" dur="2000" fill="hold"/>
                                        <p:tgtEl>
                                          <p:spTgt spid="6"/>
                                        </p:tgtEl>
                                        <p:attrNameLst>
                                          <p:attrName>ppt_x</p:attrName>
                                          <p:attrName>ppt_y</p:attrName>
                                        </p:attrNameLst>
                                      </p:cBhvr>
                                      <p:rCtr x="17" y="10648"/>
                                    </p:animMotion>
                                  </p:childTnLst>
                                </p:cTn>
                              </p:par>
                              <p:par>
                                <p:cTn id="49" presetID="9" presetClass="emph" presetSubtype="0" nodeType="withEffect">
                                  <p:stCondLst>
                                    <p:cond delay="2000"/>
                                  </p:stCondLst>
                                  <p:childTnLst>
                                    <p:set>
                                      <p:cBhvr rctx="PPT">
                                        <p:cTn id="50" dur="indefinite"/>
                                        <p:tgtEl>
                                          <p:spTgt spid="3"/>
                                        </p:tgtEl>
                                        <p:attrNameLst>
                                          <p:attrName>style.opacity</p:attrName>
                                        </p:attrNameLst>
                                      </p:cBhvr>
                                      <p:to>
                                        <p:strVal val="1"/>
                                      </p:to>
                                    </p:set>
                                    <p:animEffect filter="image" prLst="opacity: 1">
                                      <p:cBhvr rctx="IE">
                                        <p:cTn id="51" dur="indefinite"/>
                                        <p:tgtEl>
                                          <p:spTgt spid="3"/>
                                        </p:tgtEl>
                                      </p:cBhvr>
                                    </p:animEffect>
                                  </p:childTnLst>
                                </p:cTn>
                              </p:par>
                              <p:par>
                                <p:cTn id="52" presetID="9" presetClass="emph" presetSubtype="0" nodeType="withEffect">
                                  <p:stCondLst>
                                    <p:cond delay="2000"/>
                                  </p:stCondLst>
                                  <p:childTnLst>
                                    <p:set>
                                      <p:cBhvr rctx="PPT">
                                        <p:cTn id="53" dur="indefinite"/>
                                        <p:tgtEl>
                                          <p:spTgt spid="15"/>
                                        </p:tgtEl>
                                        <p:attrNameLst>
                                          <p:attrName>style.opacity</p:attrName>
                                        </p:attrNameLst>
                                      </p:cBhvr>
                                      <p:to>
                                        <p:strVal val="1"/>
                                      </p:to>
                                    </p:set>
                                    <p:animEffect filter="image" prLst="opacity: 1">
                                      <p:cBhvr rctx="IE">
                                        <p:cTn id="54" dur="indefinite"/>
                                        <p:tgtEl>
                                          <p:spTgt spid="15"/>
                                        </p:tgtEl>
                                      </p:cBhvr>
                                    </p:animEffect>
                                  </p:childTnLst>
                                </p:cTn>
                              </p:par>
                              <p:par>
                                <p:cTn id="55" presetID="9" presetClass="emph" presetSubtype="0" grpId="2" nodeType="withEffect">
                                  <p:stCondLst>
                                    <p:cond delay="2000"/>
                                  </p:stCondLst>
                                  <p:childTnLst>
                                    <p:set>
                                      <p:cBhvr rctx="PPT">
                                        <p:cTn id="56" dur="indefinite"/>
                                        <p:tgtEl>
                                          <p:spTgt spid="7"/>
                                        </p:tgtEl>
                                        <p:attrNameLst>
                                          <p:attrName>style.opacity</p:attrName>
                                        </p:attrNameLst>
                                      </p:cBhvr>
                                      <p:to>
                                        <p:strVal val="1"/>
                                      </p:to>
                                    </p:set>
                                    <p:animEffect filter="image" prLst="opacity: 1">
                                      <p:cBhvr rctx="IE">
                                        <p:cTn id="57" dur="indefinite"/>
                                        <p:tgtEl>
                                          <p:spTgt spid="7"/>
                                        </p:tgtEl>
                                      </p:cBhvr>
                                    </p:animEffect>
                                  </p:childTnLst>
                                </p:cTn>
                              </p:par>
                              <p:par>
                                <p:cTn id="58" presetID="1" presetClass="entr" presetSubtype="0" fill="hold" nodeType="withEffect">
                                  <p:stCondLst>
                                    <p:cond delay="2000"/>
                                  </p:stCondLst>
                                  <p:childTnLst>
                                    <p:set>
                                      <p:cBhvr>
                                        <p:cTn id="5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7" grpId="2"/>
      <p:bldP spid="8" grpId="0"/>
      <p:bldP spid="10" grpId="0"/>
      <p:bldP spid="11" grpId="0"/>
      <p:bldP spid="12" grpId="0"/>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model: Demo</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1871"/>
            <a:ext cx="9144000" cy="292637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789" y="4475550"/>
            <a:ext cx="11235120" cy="1404390"/>
          </a:xfrm>
          <a:prstGeom prst="rect">
            <a:avLst/>
          </a:prstGeom>
        </p:spPr>
      </p:pic>
    </p:spTree>
    <p:extLst>
      <p:ext uri="{BB962C8B-B14F-4D97-AF65-F5344CB8AC3E}">
        <p14:creationId xmlns:p14="http://schemas.microsoft.com/office/powerpoint/2010/main" val="20989170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model: Demo</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1871"/>
            <a:ext cx="9144000" cy="29263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789" y="4475550"/>
            <a:ext cx="11235120" cy="1404390"/>
          </a:xfrm>
          <a:prstGeom prst="rect">
            <a:avLst/>
          </a:prstGeom>
        </p:spPr>
      </p:pic>
    </p:spTree>
    <p:extLst>
      <p:ext uri="{BB962C8B-B14F-4D97-AF65-F5344CB8AC3E}">
        <p14:creationId xmlns:p14="http://schemas.microsoft.com/office/powerpoint/2010/main" val="18601646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model: Demo</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8005"/>
            <a:ext cx="9144000" cy="291410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789" y="4475550"/>
            <a:ext cx="11235120" cy="1404390"/>
          </a:xfrm>
          <a:prstGeom prst="rect">
            <a:avLst/>
          </a:prstGeom>
        </p:spPr>
      </p:pic>
    </p:spTree>
    <p:extLst>
      <p:ext uri="{BB962C8B-B14F-4D97-AF65-F5344CB8AC3E}">
        <p14:creationId xmlns:p14="http://schemas.microsoft.com/office/powerpoint/2010/main" val="677186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model: Demo</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 y="1198005"/>
            <a:ext cx="9121139" cy="291410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789" y="4475550"/>
            <a:ext cx="11235120" cy="1404390"/>
          </a:xfrm>
          <a:prstGeom prst="rect">
            <a:avLst/>
          </a:prstGeom>
        </p:spPr>
      </p:pic>
    </p:spTree>
    <p:extLst>
      <p:ext uri="{BB962C8B-B14F-4D97-AF65-F5344CB8AC3E}">
        <p14:creationId xmlns:p14="http://schemas.microsoft.com/office/powerpoint/2010/main" val="11074183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model: Demo</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3" y="1198005"/>
            <a:ext cx="9074933" cy="291410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789" y="4475550"/>
            <a:ext cx="11235120" cy="1404390"/>
          </a:xfrm>
          <a:prstGeom prst="rect">
            <a:avLst/>
          </a:prstGeom>
        </p:spPr>
      </p:pic>
    </p:spTree>
    <p:extLst>
      <p:ext uri="{BB962C8B-B14F-4D97-AF65-F5344CB8AC3E}">
        <p14:creationId xmlns:p14="http://schemas.microsoft.com/office/powerpoint/2010/main" val="11272062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a:t>
            </a:r>
            <a:endParaRPr lang="en-US" dirty="0"/>
          </a:p>
        </p:txBody>
      </p:sp>
      <p:sp>
        <p:nvSpPr>
          <p:cNvPr id="3" name="Content Placeholder 2"/>
          <p:cNvSpPr>
            <a:spLocks noGrp="1"/>
          </p:cNvSpPr>
          <p:nvPr>
            <p:ph idx="1"/>
          </p:nvPr>
        </p:nvSpPr>
        <p:spPr>
          <a:xfrm>
            <a:off x="628650" y="1598095"/>
            <a:ext cx="7886700" cy="4478614"/>
          </a:xfrm>
        </p:spPr>
        <p:txBody>
          <a:bodyPr>
            <a:normAutofit/>
          </a:bodyPr>
          <a:lstStyle/>
          <a:p>
            <a:r>
              <a:rPr lang="en-US" sz="2800" dirty="0" smtClean="0"/>
              <a:t>Given observed signals, </a:t>
            </a:r>
            <a:r>
              <a:rPr lang="en-US" sz="2800" b="1" dirty="0" smtClean="0">
                <a:solidFill>
                  <a:srgbClr val="00B050"/>
                </a:solidFill>
              </a:rPr>
              <a:t>sample</a:t>
            </a:r>
            <a:r>
              <a:rPr lang="en-US" sz="2800" dirty="0" smtClean="0">
                <a:solidFill>
                  <a:srgbClr val="00B050"/>
                </a:solidFill>
              </a:rPr>
              <a:t> </a:t>
            </a:r>
            <a:r>
              <a:rPr lang="en-US" sz="2800" dirty="0" smtClean="0"/>
              <a:t>from model posterior </a:t>
            </a:r>
            <a:r>
              <a:rPr lang="en-US" sz="2800" dirty="0">
                <a:solidFill>
                  <a:srgbClr val="009900"/>
                </a:solidFill>
                <a:cs typeface="Arial" charset="0"/>
              </a:rPr>
              <a:t>P(events | signals</a:t>
            </a:r>
            <a:r>
              <a:rPr lang="en-US" sz="2800" dirty="0" smtClean="0">
                <a:solidFill>
                  <a:srgbClr val="009900"/>
                </a:solidFill>
                <a:cs typeface="Arial" charset="0"/>
              </a:rPr>
              <a:t>).</a:t>
            </a:r>
          </a:p>
          <a:p>
            <a:r>
              <a:rPr lang="en-US" sz="2800" dirty="0" smtClean="0"/>
              <a:t>Run </a:t>
            </a:r>
            <a:r>
              <a:rPr lang="en-US" sz="2800" b="1" dirty="0" smtClean="0">
                <a:solidFill>
                  <a:schemeClr val="accent1">
                    <a:lumMod val="50000"/>
                  </a:schemeClr>
                </a:solidFill>
              </a:rPr>
              <a:t>Metropolis-Hastings</a:t>
            </a:r>
            <a:r>
              <a:rPr lang="en-US" sz="2800" dirty="0" smtClean="0"/>
              <a:t> algorithm (MCMC) over </a:t>
            </a:r>
          </a:p>
          <a:p>
            <a:pPr lvl="1"/>
            <a:r>
              <a:rPr lang="en-US" sz="1800" dirty="0" smtClean="0"/>
              <a:t># </a:t>
            </a:r>
            <a:r>
              <a:rPr lang="en-US" sz="1800" dirty="0" smtClean="0"/>
              <a:t>events, # phases (reversible jump, birth/death moves)</a:t>
            </a:r>
          </a:p>
          <a:p>
            <a:pPr lvl="1"/>
            <a:r>
              <a:rPr lang="en-US" sz="1800" dirty="0" smtClean="0"/>
              <a:t>Event location, depth, magnitude, time</a:t>
            </a:r>
          </a:p>
          <a:p>
            <a:pPr lvl="1"/>
            <a:r>
              <a:rPr lang="en-US" sz="1800" dirty="0" smtClean="0"/>
              <a:t>Envelope shape parameters</a:t>
            </a:r>
          </a:p>
          <a:p>
            <a:pPr lvl="1"/>
            <a:r>
              <a:rPr lang="en-US" sz="1800" dirty="0" smtClean="0"/>
              <a:t>Noise process parameters</a:t>
            </a:r>
          </a:p>
          <a:p>
            <a:r>
              <a:rPr lang="en-US" sz="2800" dirty="0" smtClean="0"/>
              <a:t>Success requires well-chosen </a:t>
            </a:r>
            <a:r>
              <a:rPr lang="en-US" sz="2800" b="1" dirty="0" smtClean="0">
                <a:solidFill>
                  <a:schemeClr val="accent1">
                    <a:lumMod val="50000"/>
                  </a:schemeClr>
                </a:solidFill>
              </a:rPr>
              <a:t>proposal moves</a:t>
            </a:r>
            <a:r>
              <a:rPr lang="en-US" sz="2800" dirty="0" smtClean="0"/>
              <a:t>. </a:t>
            </a:r>
            <a:endParaRPr lang="en-US" sz="2800" dirty="0"/>
          </a:p>
          <a:p>
            <a:endParaRPr lang="en-US" sz="2200" dirty="0" smtClean="0"/>
          </a:p>
        </p:txBody>
      </p:sp>
      <p:sp>
        <p:nvSpPr>
          <p:cNvPr id="8" name="Content Placeholder 2"/>
          <p:cNvSpPr txBox="1">
            <a:spLocks/>
          </p:cNvSpPr>
          <p:nvPr/>
        </p:nvSpPr>
        <p:spPr>
          <a:xfrm>
            <a:off x="732823" y="5566177"/>
            <a:ext cx="7886700" cy="6397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1982649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Line 7"/>
          <p:cNvSpPr>
            <a:spLocks noChangeShapeType="1"/>
          </p:cNvSpPr>
          <p:nvPr/>
        </p:nvSpPr>
        <p:spPr bwMode="auto">
          <a:xfrm flipV="1">
            <a:off x="0" y="3933825"/>
            <a:ext cx="9144000" cy="142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defTabSz="914400" eaLnBrk="0" fontAlgn="base" hangingPunct="0">
              <a:spcBef>
                <a:spcPct val="0"/>
              </a:spcBef>
              <a:spcAft>
                <a:spcPct val="0"/>
              </a:spcAft>
            </a:pPr>
            <a:endParaRPr lang="en-US" sz="3200">
              <a:solidFill>
                <a:srgbClr val="000000"/>
              </a:solidFill>
              <a:latin typeface="Arial" pitchFamily="34" charset="0"/>
              <a:ea typeface="ＭＳ Ｐゴシック" pitchFamily="34" charset="-128"/>
            </a:endParaRPr>
          </a:p>
        </p:txBody>
      </p:sp>
      <p:sp>
        <p:nvSpPr>
          <p:cNvPr id="19461" name="Text Box 10"/>
          <p:cNvSpPr txBox="1">
            <a:spLocks noChangeArrowheads="1"/>
          </p:cNvSpPr>
          <p:nvPr/>
        </p:nvSpPr>
        <p:spPr bwMode="auto">
          <a:xfrm>
            <a:off x="0" y="3992563"/>
            <a:ext cx="4510088" cy="22159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a:defRPr sz="3200">
                <a:solidFill>
                  <a:schemeClr val="tx1"/>
                </a:solidFill>
                <a:latin typeface="Arial" pitchFamily="34" charset="0"/>
                <a:ea typeface="ＭＳ Ｐゴシック" pitchFamily="34" charset="-128"/>
              </a:defRPr>
            </a:lvl1pPr>
            <a:lvl2pPr marL="742950" indent="-285750">
              <a:defRPr sz="3200">
                <a:solidFill>
                  <a:schemeClr val="tx1"/>
                </a:solidFill>
                <a:latin typeface="Arial" pitchFamily="34" charset="0"/>
                <a:ea typeface="ＭＳ Ｐゴシック" pitchFamily="34" charset="-128"/>
              </a:defRPr>
            </a:lvl2pPr>
            <a:lvl3pPr marL="1143000" indent="-228600">
              <a:defRPr sz="3200">
                <a:solidFill>
                  <a:schemeClr val="tx1"/>
                </a:solidFill>
                <a:latin typeface="Arial" pitchFamily="34" charset="0"/>
                <a:ea typeface="ＭＳ Ｐゴシック" pitchFamily="34" charset="-128"/>
              </a:defRPr>
            </a:lvl3pPr>
            <a:lvl4pPr marL="1600200" indent="-228600">
              <a:defRPr sz="3200">
                <a:solidFill>
                  <a:schemeClr val="tx1"/>
                </a:solidFill>
                <a:latin typeface="Arial" pitchFamily="34" charset="0"/>
                <a:ea typeface="ＭＳ Ｐゴシック" pitchFamily="34" charset="-128"/>
              </a:defRPr>
            </a:lvl4pPr>
            <a:lvl5pPr marL="2057400" indent="-228600">
              <a:defRPr sz="32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2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2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2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200">
                <a:solidFill>
                  <a:schemeClr val="tx1"/>
                </a:solidFill>
                <a:latin typeface="Arial" pitchFamily="34" charset="0"/>
                <a:ea typeface="ＭＳ Ｐゴシック" pitchFamily="34" charset="-128"/>
              </a:defRPr>
            </a:lvl9pPr>
          </a:lstStyle>
          <a:p>
            <a:pPr defTabSz="914400" fontAlgn="base">
              <a:spcBef>
                <a:spcPct val="50000"/>
              </a:spcBef>
              <a:spcAft>
                <a:spcPct val="0"/>
              </a:spcAft>
            </a:pPr>
            <a:r>
              <a:rPr lang="en-US" sz="1400" b="1" dirty="0">
                <a:solidFill>
                  <a:srgbClr val="000000"/>
                </a:solidFill>
              </a:rPr>
              <a:t>Status of effort:</a:t>
            </a:r>
            <a:r>
              <a:rPr lang="en-US" sz="1400" dirty="0">
                <a:solidFill>
                  <a:srgbClr val="000000"/>
                </a:solidFill>
              </a:rPr>
              <a:t> </a:t>
            </a:r>
            <a:r>
              <a:rPr lang="en-US" sz="1400" dirty="0" smtClean="0">
                <a:solidFill>
                  <a:srgbClr val="000000"/>
                </a:solidFill>
              </a:rPr>
              <a:t>major components implemented and integrated, promising initial end-to-end results, continuing to scale computation towards global monitoring.</a:t>
            </a:r>
            <a:endParaRPr lang="en-US" sz="1400" dirty="0" smtClean="0">
              <a:solidFill>
                <a:srgbClr val="000000"/>
              </a:solidFill>
            </a:endParaRPr>
          </a:p>
          <a:p>
            <a:pPr defTabSz="914400" fontAlgn="base">
              <a:spcBef>
                <a:spcPct val="50000"/>
              </a:spcBef>
              <a:spcAft>
                <a:spcPts val="600"/>
              </a:spcAft>
            </a:pPr>
            <a:r>
              <a:rPr lang="en-US" sz="1400" b="1" dirty="0" smtClean="0">
                <a:solidFill>
                  <a:srgbClr val="000000"/>
                </a:solidFill>
              </a:rPr>
              <a:t>Personnel Supported:</a:t>
            </a:r>
            <a:r>
              <a:rPr lang="en-US" sz="1400" dirty="0" smtClean="0">
                <a:solidFill>
                  <a:srgbClr val="000000"/>
                </a:solidFill>
              </a:rPr>
              <a:t> </a:t>
            </a:r>
            <a:r>
              <a:rPr lang="en-US" sz="1400" dirty="0" smtClean="0">
                <a:solidFill>
                  <a:srgbClr val="000000"/>
                </a:solidFill>
                <a:latin typeface="Arial" charset="0"/>
              </a:rPr>
              <a:t>1 faculty, 4 senior scientists (3 at LLNL led by </a:t>
            </a:r>
            <a:r>
              <a:rPr lang="en-US" sz="1400" b="1" dirty="0" smtClean="0">
                <a:solidFill>
                  <a:srgbClr val="000000"/>
                </a:solidFill>
                <a:latin typeface="Arial" charset="0"/>
              </a:rPr>
              <a:t>Stephen C. Myers</a:t>
            </a:r>
            <a:r>
              <a:rPr lang="en-US" sz="1400" dirty="0" smtClean="0">
                <a:solidFill>
                  <a:srgbClr val="000000"/>
                </a:solidFill>
                <a:latin typeface="Arial" charset="0"/>
              </a:rPr>
              <a:t>), 1 PhD student.</a:t>
            </a:r>
            <a:endParaRPr lang="en-US" sz="1400" b="1" dirty="0" smtClean="0">
              <a:solidFill>
                <a:srgbClr val="000000"/>
              </a:solidFill>
              <a:latin typeface="Arial" charset="0"/>
            </a:endParaRPr>
          </a:p>
          <a:p>
            <a:pPr defTabSz="914400" eaLnBrk="0" fontAlgn="base" hangingPunct="0">
              <a:spcBef>
                <a:spcPct val="0"/>
              </a:spcBef>
              <a:spcAft>
                <a:spcPct val="0"/>
              </a:spcAft>
            </a:pPr>
            <a:r>
              <a:rPr lang="en-US" sz="1400" b="1" dirty="0" smtClean="0">
                <a:solidFill>
                  <a:srgbClr val="000000"/>
                </a:solidFill>
              </a:rPr>
              <a:t>Publications </a:t>
            </a:r>
            <a:r>
              <a:rPr lang="en-US" sz="1400" b="1" dirty="0">
                <a:solidFill>
                  <a:srgbClr val="000000"/>
                </a:solidFill>
              </a:rPr>
              <a:t>&amp; Meetings:</a:t>
            </a:r>
            <a:r>
              <a:rPr lang="en-US" sz="1400" dirty="0">
                <a:solidFill>
                  <a:srgbClr val="000000"/>
                </a:solidFill>
              </a:rPr>
              <a:t> </a:t>
            </a:r>
            <a:r>
              <a:rPr lang="en-US" sz="1400" dirty="0">
                <a:solidFill>
                  <a:srgbClr val="000000"/>
                </a:solidFill>
              </a:rPr>
              <a:t>P</a:t>
            </a:r>
            <a:r>
              <a:rPr lang="en-US" sz="1400" dirty="0" smtClean="0">
                <a:solidFill>
                  <a:srgbClr val="000000"/>
                </a:solidFill>
              </a:rPr>
              <a:t>eer-reviewed </a:t>
            </a:r>
            <a:r>
              <a:rPr lang="en-US" sz="1400" dirty="0" smtClean="0">
                <a:solidFill>
                  <a:srgbClr val="000000"/>
                </a:solidFill>
              </a:rPr>
              <a:t>paper </a:t>
            </a:r>
            <a:r>
              <a:rPr lang="en-US" sz="1400" dirty="0" smtClean="0">
                <a:solidFill>
                  <a:srgbClr val="000000"/>
                </a:solidFill>
              </a:rPr>
              <a:t>at NIPS </a:t>
            </a:r>
            <a:r>
              <a:rPr lang="uk-UA" sz="1400" dirty="0" smtClean="0">
                <a:solidFill>
                  <a:srgbClr val="000000"/>
                </a:solidFill>
              </a:rPr>
              <a:t>’</a:t>
            </a:r>
            <a:r>
              <a:rPr lang="en-US" sz="1400" dirty="0" smtClean="0">
                <a:solidFill>
                  <a:srgbClr val="000000"/>
                </a:solidFill>
              </a:rPr>
              <a:t>15 on large-scale GPs, poster presentation at AGU ‘15.</a:t>
            </a:r>
            <a:endParaRPr lang="en-US" sz="1400" dirty="0">
              <a:solidFill>
                <a:srgbClr val="000000"/>
              </a:solidFill>
            </a:endParaRPr>
          </a:p>
        </p:txBody>
      </p:sp>
      <p:sp>
        <p:nvSpPr>
          <p:cNvPr id="19462" name="Text Box 11"/>
          <p:cNvSpPr txBox="1">
            <a:spLocks noChangeArrowheads="1"/>
          </p:cNvSpPr>
          <p:nvPr/>
        </p:nvSpPr>
        <p:spPr bwMode="auto">
          <a:xfrm>
            <a:off x="4510088" y="3914775"/>
            <a:ext cx="4633912" cy="203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a:spAutoFit/>
          </a:bodyPr>
          <a:lstStyle>
            <a:lvl1pPr>
              <a:defRPr sz="3200">
                <a:solidFill>
                  <a:schemeClr val="tx1"/>
                </a:solidFill>
                <a:latin typeface="Arial" pitchFamily="34" charset="0"/>
                <a:ea typeface="ＭＳ Ｐゴシック" pitchFamily="34" charset="-128"/>
              </a:defRPr>
            </a:lvl1pPr>
            <a:lvl2pPr marL="742950" indent="-285750">
              <a:defRPr sz="3200">
                <a:solidFill>
                  <a:schemeClr val="tx1"/>
                </a:solidFill>
                <a:latin typeface="Arial" pitchFamily="34" charset="0"/>
                <a:ea typeface="ＭＳ Ｐゴシック" pitchFamily="34" charset="-128"/>
              </a:defRPr>
            </a:lvl2pPr>
            <a:lvl3pPr marL="1143000" indent="-228600">
              <a:defRPr sz="3200">
                <a:solidFill>
                  <a:schemeClr val="tx1"/>
                </a:solidFill>
                <a:latin typeface="Arial" pitchFamily="34" charset="0"/>
                <a:ea typeface="ＭＳ Ｐゴシック" pitchFamily="34" charset="-128"/>
              </a:defRPr>
            </a:lvl3pPr>
            <a:lvl4pPr marL="1600200" indent="-228600">
              <a:defRPr sz="3200">
                <a:solidFill>
                  <a:schemeClr val="tx1"/>
                </a:solidFill>
                <a:latin typeface="Arial" pitchFamily="34" charset="0"/>
                <a:ea typeface="ＭＳ Ｐゴシック" pitchFamily="34" charset="-128"/>
              </a:defRPr>
            </a:lvl4pPr>
            <a:lvl5pPr marL="2057400" indent="-228600">
              <a:defRPr sz="32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2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2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2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200">
                <a:solidFill>
                  <a:schemeClr val="tx1"/>
                </a:solidFill>
                <a:latin typeface="Arial" pitchFamily="34" charset="0"/>
                <a:ea typeface="ＭＳ Ｐゴシック" pitchFamily="34" charset="-128"/>
              </a:defRPr>
            </a:lvl9pPr>
          </a:lstStyle>
          <a:p>
            <a:pPr defTabSz="914400" eaLnBrk="0" fontAlgn="base" hangingPunct="0">
              <a:spcBef>
                <a:spcPct val="0"/>
              </a:spcBef>
              <a:spcAft>
                <a:spcPct val="0"/>
              </a:spcAft>
            </a:pPr>
            <a:r>
              <a:rPr lang="en-US" sz="1400" b="1" dirty="0">
                <a:solidFill>
                  <a:srgbClr val="000000"/>
                </a:solidFill>
                <a:latin typeface="Arial" charset="0"/>
              </a:rPr>
              <a:t>Results this year:</a:t>
            </a:r>
          </a:p>
          <a:p>
            <a:pPr defTabSz="914400" eaLnBrk="0" fontAlgn="base" hangingPunct="0">
              <a:spcBef>
                <a:spcPct val="0"/>
              </a:spcBef>
              <a:spcAft>
                <a:spcPct val="0"/>
              </a:spcAft>
              <a:buFont typeface="Arial"/>
              <a:buChar char="•"/>
            </a:pPr>
            <a:r>
              <a:rPr lang="en-US" sz="1400" dirty="0" smtClean="0">
                <a:solidFill>
                  <a:srgbClr val="000000"/>
                </a:solidFill>
                <a:latin typeface="Arial" charset="0"/>
              </a:rPr>
              <a:t> Formalizations </a:t>
            </a:r>
            <a:r>
              <a:rPr lang="en-US" sz="1400" dirty="0">
                <a:solidFill>
                  <a:srgbClr val="000000"/>
                </a:solidFill>
                <a:latin typeface="Arial" charset="0"/>
              </a:rPr>
              <a:t>of cross-correlation as a Bayesian statistic. </a:t>
            </a:r>
          </a:p>
          <a:p>
            <a:pPr defTabSz="914400" eaLnBrk="0" fontAlgn="base" hangingPunct="0">
              <a:spcBef>
                <a:spcPct val="0"/>
              </a:spcBef>
              <a:spcAft>
                <a:spcPct val="0"/>
              </a:spcAft>
              <a:buFont typeface="Arial"/>
              <a:buChar char="•"/>
            </a:pPr>
            <a:r>
              <a:rPr lang="en-US" sz="1400" dirty="0">
                <a:solidFill>
                  <a:srgbClr val="000000"/>
                </a:solidFill>
                <a:latin typeface="Arial" charset="0"/>
              </a:rPr>
              <a:t> </a:t>
            </a:r>
            <a:r>
              <a:rPr lang="en-US" sz="1400" dirty="0" smtClean="0">
                <a:solidFill>
                  <a:srgbClr val="000000"/>
                </a:solidFill>
                <a:latin typeface="Arial" charset="0"/>
              </a:rPr>
              <a:t>Event </a:t>
            </a:r>
            <a:r>
              <a:rPr lang="en-US" sz="1400" dirty="0">
                <a:solidFill>
                  <a:srgbClr val="000000"/>
                </a:solidFill>
                <a:latin typeface="Arial" charset="0"/>
              </a:rPr>
              <a:t>birth proposals </a:t>
            </a:r>
            <a:r>
              <a:rPr lang="en-US" sz="1400" dirty="0" smtClean="0">
                <a:solidFill>
                  <a:srgbClr val="000000"/>
                </a:solidFill>
                <a:latin typeface="Arial" charset="0"/>
              </a:rPr>
              <a:t>using waveform </a:t>
            </a:r>
            <a:r>
              <a:rPr lang="en-US" sz="1400" dirty="0">
                <a:solidFill>
                  <a:srgbClr val="000000"/>
                </a:solidFill>
                <a:latin typeface="Arial" charset="0"/>
              </a:rPr>
              <a:t>correlations. </a:t>
            </a:r>
          </a:p>
          <a:p>
            <a:pPr defTabSz="914400" eaLnBrk="0" fontAlgn="base" hangingPunct="0">
              <a:spcBef>
                <a:spcPct val="0"/>
              </a:spcBef>
              <a:spcAft>
                <a:spcPct val="0"/>
              </a:spcAft>
              <a:buFont typeface="Arial"/>
              <a:buChar char="•"/>
            </a:pPr>
            <a:r>
              <a:rPr lang="en-US" sz="1400" dirty="0">
                <a:solidFill>
                  <a:srgbClr val="000000"/>
                </a:solidFill>
                <a:latin typeface="Arial" charset="0"/>
              </a:rPr>
              <a:t> Operational results surpassing detection-based systems in monitoring the Western US.</a:t>
            </a:r>
          </a:p>
          <a:p>
            <a:pPr defTabSz="914400" eaLnBrk="0" fontAlgn="base" hangingPunct="0">
              <a:spcBef>
                <a:spcPct val="0"/>
              </a:spcBef>
              <a:spcAft>
                <a:spcPct val="0"/>
              </a:spcAft>
            </a:pPr>
            <a:r>
              <a:rPr lang="en-US" sz="1400" b="1" dirty="0" smtClean="0">
                <a:solidFill>
                  <a:srgbClr val="000000"/>
                </a:solidFill>
                <a:latin typeface="Arial" charset="0"/>
              </a:rPr>
              <a:t>Funding</a:t>
            </a:r>
            <a:r>
              <a:rPr lang="en-US" sz="1400" b="1" dirty="0">
                <a:solidFill>
                  <a:srgbClr val="000000"/>
                </a:solidFill>
                <a:latin typeface="Arial" charset="0"/>
              </a:rPr>
              <a:t>: </a:t>
            </a:r>
            <a:r>
              <a:rPr lang="en-US" sz="1400" dirty="0" smtClean="0">
                <a:solidFill>
                  <a:srgbClr val="000000"/>
                </a:solidFill>
                <a:latin typeface="Arial" charset="0"/>
              </a:rPr>
              <a:t>FY12-17 $269k/$255/$267/NCE/$212/$219k</a:t>
            </a:r>
            <a:endParaRPr lang="en-US" sz="1400" dirty="0" smtClean="0">
              <a:solidFill>
                <a:srgbClr val="000000"/>
              </a:solidFill>
            </a:endParaRPr>
          </a:p>
          <a:p>
            <a:pPr defTabSz="914400" eaLnBrk="0" fontAlgn="base" hangingPunct="0">
              <a:spcBef>
                <a:spcPct val="0"/>
              </a:spcBef>
              <a:spcAft>
                <a:spcPct val="0"/>
              </a:spcAft>
            </a:pPr>
            <a:r>
              <a:rPr lang="en-US" sz="1400" b="1" dirty="0" smtClean="0">
                <a:solidFill>
                  <a:srgbClr val="000000"/>
                </a:solidFill>
                <a:latin typeface="Arial" charset="0"/>
              </a:rPr>
              <a:t>PI contact Information: </a:t>
            </a:r>
            <a:r>
              <a:rPr lang="en-US" sz="1400" dirty="0" smtClean="0">
                <a:solidFill>
                  <a:srgbClr val="000000"/>
                </a:solidFill>
                <a:latin typeface="Arial" charset="0"/>
              </a:rPr>
              <a:t>Stuart Russell, </a:t>
            </a:r>
            <a:r>
              <a:rPr lang="en-US" sz="1400" dirty="0" smtClean="0">
                <a:solidFill>
                  <a:srgbClr val="000000"/>
                </a:solidFill>
                <a:latin typeface="Arial" charset="0"/>
                <a:hlinkClick r:id="rId2"/>
              </a:rPr>
              <a:t>russell@cs.berkeley.edu</a:t>
            </a:r>
            <a:r>
              <a:rPr lang="en-US" sz="1400" dirty="0" smtClean="0">
                <a:solidFill>
                  <a:srgbClr val="000000"/>
                </a:solidFill>
                <a:latin typeface="Arial" charset="0"/>
              </a:rPr>
              <a:t>, </a:t>
            </a:r>
            <a:r>
              <a:rPr lang="en-US" sz="1400" dirty="0">
                <a:solidFill>
                  <a:srgbClr val="000000"/>
                </a:solidFill>
              </a:rPr>
              <a:t>(510) 642-4964</a:t>
            </a:r>
            <a:endParaRPr lang="en-US" sz="1400" dirty="0">
              <a:solidFill>
                <a:srgbClr val="000000"/>
              </a:solidFill>
              <a:latin typeface="Arial" charset="0"/>
            </a:endParaRPr>
          </a:p>
        </p:txBody>
      </p:sp>
      <p:sp>
        <p:nvSpPr>
          <p:cNvPr id="2" name="Slide Number Placeholder 1"/>
          <p:cNvSpPr>
            <a:spLocks noGrp="1"/>
          </p:cNvSpPr>
          <p:nvPr>
            <p:ph type="sldNum" sz="quarter" idx="11"/>
          </p:nvPr>
        </p:nvSpPr>
        <p:spPr/>
        <p:txBody>
          <a:bodyPr/>
          <a:lstStyle/>
          <a:p>
            <a:pPr>
              <a:defRPr/>
            </a:pPr>
            <a:fld id="{7A0DB794-0360-406A-A912-81682963F72B}" type="slidenum">
              <a:rPr lang="en-US" smtClean="0">
                <a:solidFill>
                  <a:srgbClr val="000000"/>
                </a:solidFill>
                <a:latin typeface="Univers"/>
              </a:rPr>
              <a:pPr>
                <a:defRPr/>
              </a:pPr>
              <a:t>2</a:t>
            </a:fld>
            <a:endParaRPr lang="en-US">
              <a:solidFill>
                <a:srgbClr val="000000"/>
              </a:solidFill>
              <a:latin typeface="Univers"/>
            </a:endParaRPr>
          </a:p>
        </p:txBody>
      </p:sp>
      <p:sp>
        <p:nvSpPr>
          <p:cNvPr id="10" name="Text Box 13"/>
          <p:cNvSpPr txBox="1">
            <a:spLocks noChangeArrowheads="1"/>
          </p:cNvSpPr>
          <p:nvPr/>
        </p:nvSpPr>
        <p:spPr bwMode="auto">
          <a:xfrm>
            <a:off x="128588" y="1431925"/>
            <a:ext cx="4337050" cy="11695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defTabSz="914400" eaLnBrk="0" fontAlgn="base" hangingPunct="0">
              <a:spcBef>
                <a:spcPct val="0"/>
              </a:spcBef>
              <a:spcAft>
                <a:spcPct val="0"/>
              </a:spcAft>
            </a:pPr>
            <a:r>
              <a:rPr lang="en-US" sz="1400" b="1" dirty="0" smtClean="0">
                <a:solidFill>
                  <a:srgbClr val="000000"/>
                </a:solidFill>
                <a:latin typeface="Arial" charset="0"/>
                <a:ea typeface="ＭＳ Ｐゴシック" pitchFamily="34" charset="-128"/>
              </a:rPr>
              <a:t>Objective: </a:t>
            </a:r>
            <a:r>
              <a:rPr lang="en-US" sz="1400" dirty="0" smtClean="0">
                <a:solidFill>
                  <a:srgbClr val="000000"/>
                </a:solidFill>
                <a:latin typeface="Arial" charset="0"/>
                <a:ea typeface="ＭＳ Ｐゴシック" pitchFamily="34" charset="-128"/>
              </a:rPr>
              <a:t>Improved interpretation of seismic signals on a global scale</a:t>
            </a:r>
            <a:r>
              <a:rPr lang="en-US" sz="1400" dirty="0">
                <a:solidFill>
                  <a:srgbClr val="000000"/>
                </a:solidFill>
                <a:latin typeface="Arial" charset="0"/>
                <a:ea typeface="ＭＳ Ｐゴシック" pitchFamily="34" charset="-128"/>
              </a:rPr>
              <a:t>, </a:t>
            </a:r>
            <a:r>
              <a:rPr lang="en-US" sz="1400" dirty="0" smtClean="0">
                <a:solidFill>
                  <a:srgbClr val="000000"/>
                </a:solidFill>
                <a:latin typeface="Arial" charset="0"/>
                <a:ea typeface="ＭＳ Ｐゴシック" pitchFamily="34" charset="-128"/>
              </a:rPr>
              <a:t>in particular increased sensitivity </a:t>
            </a:r>
            <a:r>
              <a:rPr lang="en-US" sz="1400" dirty="0">
                <a:solidFill>
                  <a:srgbClr val="000000"/>
                </a:solidFill>
                <a:latin typeface="Arial" charset="0"/>
                <a:ea typeface="ＭＳ Ｐゴシック" pitchFamily="34" charset="-128"/>
              </a:rPr>
              <a:t>and accuracy of nuclear explosion </a:t>
            </a:r>
            <a:r>
              <a:rPr lang="en-US" sz="1400" dirty="0" smtClean="0">
                <a:solidFill>
                  <a:srgbClr val="000000"/>
                </a:solidFill>
                <a:latin typeface="Arial" charset="0"/>
                <a:ea typeface="ＭＳ Ｐゴシック" pitchFamily="34" charset="-128"/>
              </a:rPr>
              <a:t>monitoring.</a:t>
            </a:r>
            <a:endParaRPr lang="en-US" sz="1400" dirty="0">
              <a:solidFill>
                <a:srgbClr val="000000"/>
              </a:solidFill>
              <a:latin typeface="Arial" charset="0"/>
              <a:ea typeface="ＭＳ Ｐゴシック" pitchFamily="34" charset="-128"/>
            </a:endParaRPr>
          </a:p>
          <a:p>
            <a:pPr defTabSz="914400" eaLnBrk="0" fontAlgn="base" hangingPunct="0">
              <a:spcBef>
                <a:spcPct val="0"/>
              </a:spcBef>
              <a:spcAft>
                <a:spcPct val="0"/>
              </a:spcAft>
            </a:pPr>
            <a:endParaRPr lang="en-US" sz="1400" dirty="0">
              <a:solidFill>
                <a:srgbClr val="000000"/>
              </a:solidFill>
              <a:latin typeface="Arial" charset="0"/>
              <a:ea typeface="ＭＳ Ｐゴシック" pitchFamily="34" charset="-128"/>
            </a:endParaRPr>
          </a:p>
        </p:txBody>
      </p:sp>
      <p:sp>
        <p:nvSpPr>
          <p:cNvPr id="11" name="Text Box 16"/>
          <p:cNvSpPr txBox="1">
            <a:spLocks noChangeArrowheads="1"/>
          </p:cNvSpPr>
          <p:nvPr/>
        </p:nvSpPr>
        <p:spPr bwMode="auto">
          <a:xfrm>
            <a:off x="128588" y="2555335"/>
            <a:ext cx="4337050" cy="7386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defTabSz="914400" eaLnBrk="0" fontAlgn="base" hangingPunct="0">
              <a:spcBef>
                <a:spcPct val="0"/>
              </a:spcBef>
              <a:spcAft>
                <a:spcPct val="0"/>
              </a:spcAft>
            </a:pPr>
            <a:r>
              <a:rPr lang="en-US" sz="1400" b="1" dirty="0" smtClean="0">
                <a:solidFill>
                  <a:srgbClr val="000000"/>
                </a:solidFill>
                <a:latin typeface="Arial" charset="0"/>
                <a:ea typeface="ＭＳ Ｐゴシック" pitchFamily="34" charset="-128"/>
              </a:rPr>
              <a:t>Method: </a:t>
            </a:r>
            <a:r>
              <a:rPr lang="en-US" sz="1400" dirty="0" smtClean="0">
                <a:solidFill>
                  <a:srgbClr val="000000"/>
                </a:solidFill>
                <a:latin typeface="Arial" charset="0"/>
                <a:ea typeface="ＭＳ Ｐゴシック" pitchFamily="34" charset="-128"/>
              </a:rPr>
              <a:t>Bayesian inference in a generative probability model of seismic events and global network signals.</a:t>
            </a:r>
            <a:endParaRPr lang="en-US" sz="1400" dirty="0">
              <a:solidFill>
                <a:srgbClr val="000000"/>
              </a:solidFill>
              <a:latin typeface="Arial" charset="0"/>
              <a:ea typeface="ＭＳ Ｐゴシック" pitchFamily="34" charset="-128"/>
            </a:endParaRPr>
          </a:p>
        </p:txBody>
      </p:sp>
      <p:grpSp>
        <p:nvGrpSpPr>
          <p:cNvPr id="12" name="Group 33"/>
          <p:cNvGrpSpPr>
            <a:grpSpLocks noChangeAspect="1"/>
          </p:cNvGrpSpPr>
          <p:nvPr/>
        </p:nvGrpSpPr>
        <p:grpSpPr>
          <a:xfrm>
            <a:off x="4565680" y="1524000"/>
            <a:ext cx="4654519" cy="1789574"/>
            <a:chOff x="184150" y="1843090"/>
            <a:chExt cx="9420377" cy="3621956"/>
          </a:xfrm>
        </p:grpSpPr>
        <p:grpSp>
          <p:nvGrpSpPr>
            <p:cNvPr id="13" name="Group 26"/>
            <p:cNvGrpSpPr>
              <a:grpSpLocks/>
            </p:cNvGrpSpPr>
            <p:nvPr/>
          </p:nvGrpSpPr>
          <p:grpSpPr bwMode="auto">
            <a:xfrm>
              <a:off x="184150" y="1843090"/>
              <a:ext cx="9420377" cy="3621956"/>
              <a:chOff x="25875" y="1131890"/>
              <a:chExt cx="9419322" cy="3621956"/>
            </a:xfrm>
          </p:grpSpPr>
          <p:sp>
            <p:nvSpPr>
              <p:cNvPr id="23" name="Text Box 3"/>
              <p:cNvSpPr txBox="1">
                <a:spLocks noChangeArrowheads="1"/>
              </p:cNvSpPr>
              <p:nvPr/>
            </p:nvSpPr>
            <p:spPr bwMode="auto">
              <a:xfrm>
                <a:off x="25875" y="1131890"/>
                <a:ext cx="2027253" cy="622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defTabSz="914400" eaLnBrk="1" fontAlgn="base" hangingPunct="1">
                  <a:spcBef>
                    <a:spcPct val="0"/>
                  </a:spcBef>
                  <a:spcAft>
                    <a:spcPct val="0"/>
                  </a:spcAft>
                </a:pPr>
                <a:r>
                  <a:rPr lang="en-US" sz="1400" dirty="0">
                    <a:solidFill>
                      <a:srgbClr val="000000"/>
                    </a:solidFill>
                    <a:cs typeface="Arial" charset="0"/>
                  </a:rPr>
                  <a:t>events</a:t>
                </a:r>
              </a:p>
            </p:txBody>
          </p:sp>
          <p:sp>
            <p:nvSpPr>
              <p:cNvPr id="24" name="Text Box 4"/>
              <p:cNvSpPr txBox="1">
                <a:spLocks noChangeArrowheads="1"/>
              </p:cNvSpPr>
              <p:nvPr/>
            </p:nvSpPr>
            <p:spPr bwMode="auto">
              <a:xfrm>
                <a:off x="41751" y="3026284"/>
                <a:ext cx="2011377" cy="622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defTabSz="914400" eaLnBrk="1" fontAlgn="base" hangingPunct="1">
                  <a:spcBef>
                    <a:spcPct val="0"/>
                  </a:spcBef>
                  <a:spcAft>
                    <a:spcPct val="0"/>
                  </a:spcAft>
                </a:pPr>
                <a:r>
                  <a:rPr lang="en-US" sz="1400" dirty="0">
                    <a:solidFill>
                      <a:srgbClr val="000000"/>
                    </a:solidFill>
                    <a:cs typeface="Arial" charset="0"/>
                  </a:rPr>
                  <a:t>detections</a:t>
                </a:r>
              </a:p>
            </p:txBody>
          </p:sp>
          <p:sp>
            <p:nvSpPr>
              <p:cNvPr id="25" name="Text Box 5"/>
              <p:cNvSpPr txBox="1">
                <a:spLocks noChangeArrowheads="1"/>
              </p:cNvSpPr>
              <p:nvPr/>
            </p:nvSpPr>
            <p:spPr bwMode="auto">
              <a:xfrm>
                <a:off x="25875" y="4130930"/>
                <a:ext cx="2927022" cy="622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defTabSz="914400" eaLnBrk="1" fontAlgn="base" hangingPunct="1">
                  <a:spcBef>
                    <a:spcPct val="0"/>
                  </a:spcBef>
                  <a:spcAft>
                    <a:spcPct val="0"/>
                  </a:spcAft>
                </a:pPr>
                <a:r>
                  <a:rPr lang="en-US" sz="1400" dirty="0" smtClean="0">
                    <a:solidFill>
                      <a:srgbClr val="000000"/>
                    </a:solidFill>
                    <a:cs typeface="Arial" charset="0"/>
                  </a:rPr>
                  <a:t>waveforms</a:t>
                </a:r>
                <a:endParaRPr lang="en-US" sz="1400" dirty="0">
                  <a:solidFill>
                    <a:srgbClr val="000000"/>
                  </a:solidFill>
                  <a:cs typeface="Arial" charset="0"/>
                </a:endParaRPr>
              </a:p>
            </p:txBody>
          </p:sp>
          <p:sp>
            <p:nvSpPr>
              <p:cNvPr id="26" name="Text Box 6"/>
              <p:cNvSpPr txBox="1">
                <a:spLocks noChangeArrowheads="1"/>
              </p:cNvSpPr>
              <p:nvPr/>
            </p:nvSpPr>
            <p:spPr bwMode="auto">
              <a:xfrm>
                <a:off x="1485474" y="1923704"/>
                <a:ext cx="2076749" cy="10589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defTabSz="914400" eaLnBrk="1" fontAlgn="base" hangingPunct="1">
                  <a:spcBef>
                    <a:spcPct val="0"/>
                  </a:spcBef>
                  <a:spcAft>
                    <a:spcPct val="0"/>
                  </a:spcAft>
                </a:pPr>
                <a:r>
                  <a:rPr lang="en-US" sz="1400" dirty="0">
                    <a:solidFill>
                      <a:srgbClr val="000000"/>
                    </a:solidFill>
                  </a:rPr>
                  <a:t> </a:t>
                </a:r>
                <a:r>
                  <a:rPr lang="en-US" sz="1400" dirty="0" smtClean="0">
                    <a:solidFill>
                      <a:srgbClr val="0000FF"/>
                    </a:solidFill>
                  </a:rPr>
                  <a:t>traditional monitoring</a:t>
                </a:r>
                <a:endParaRPr lang="en-US" sz="1400" dirty="0">
                  <a:solidFill>
                    <a:srgbClr val="000000"/>
                  </a:solidFill>
                </a:endParaRPr>
              </a:p>
            </p:txBody>
          </p:sp>
          <p:sp>
            <p:nvSpPr>
              <p:cNvPr id="27" name="Line 7"/>
              <p:cNvSpPr>
                <a:spLocks noChangeShapeType="1"/>
              </p:cNvSpPr>
              <p:nvPr/>
            </p:nvSpPr>
            <p:spPr bwMode="auto">
              <a:xfrm>
                <a:off x="3009545" y="4484688"/>
                <a:ext cx="541020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defTabSz="914400" eaLnBrk="0" fontAlgn="base" hangingPunct="0">
                  <a:spcBef>
                    <a:spcPct val="0"/>
                  </a:spcBef>
                  <a:spcAft>
                    <a:spcPct val="0"/>
                  </a:spcAft>
                </a:pPr>
                <a:endParaRPr lang="en-US" sz="3200">
                  <a:solidFill>
                    <a:srgbClr val="000000"/>
                  </a:solidFill>
                  <a:latin typeface="Arial" pitchFamily="34" charset="0"/>
                  <a:ea typeface="ＭＳ Ｐゴシック" pitchFamily="34" charset="-128"/>
                </a:endParaRPr>
              </a:p>
            </p:txBody>
          </p:sp>
          <p:sp>
            <p:nvSpPr>
              <p:cNvPr id="28" name="Line 8"/>
              <p:cNvSpPr>
                <a:spLocks noChangeShapeType="1"/>
              </p:cNvSpPr>
              <p:nvPr/>
            </p:nvSpPr>
            <p:spPr bwMode="auto">
              <a:xfrm>
                <a:off x="3009545" y="3341688"/>
                <a:ext cx="327660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defTabSz="914400" eaLnBrk="0" fontAlgn="base" hangingPunct="0">
                  <a:spcBef>
                    <a:spcPct val="0"/>
                  </a:spcBef>
                  <a:spcAft>
                    <a:spcPct val="0"/>
                  </a:spcAft>
                </a:pPr>
                <a:endParaRPr lang="en-US" sz="3200">
                  <a:solidFill>
                    <a:srgbClr val="000000"/>
                  </a:solidFill>
                  <a:latin typeface="Arial" pitchFamily="34" charset="0"/>
                  <a:ea typeface="ＭＳ Ｐゴシック" pitchFamily="34" charset="-128"/>
                </a:endParaRPr>
              </a:p>
            </p:txBody>
          </p:sp>
          <p:sp>
            <p:nvSpPr>
              <p:cNvPr id="29" name="Line 9"/>
              <p:cNvSpPr>
                <a:spLocks noChangeShapeType="1"/>
              </p:cNvSpPr>
              <p:nvPr/>
            </p:nvSpPr>
            <p:spPr bwMode="auto">
              <a:xfrm>
                <a:off x="2933345" y="1436688"/>
                <a:ext cx="548640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defTabSz="914400" eaLnBrk="0" fontAlgn="base" hangingPunct="0">
                  <a:spcBef>
                    <a:spcPct val="0"/>
                  </a:spcBef>
                  <a:spcAft>
                    <a:spcPct val="0"/>
                  </a:spcAft>
                </a:pPr>
                <a:endParaRPr lang="en-US" sz="3200">
                  <a:solidFill>
                    <a:srgbClr val="000000"/>
                  </a:solidFill>
                  <a:latin typeface="Arial" pitchFamily="34" charset="0"/>
                  <a:ea typeface="ＭＳ Ｐゴシック" pitchFamily="34" charset="-128"/>
                </a:endParaRPr>
              </a:p>
            </p:txBody>
          </p:sp>
          <p:sp>
            <p:nvSpPr>
              <p:cNvPr id="30" name="Line 10"/>
              <p:cNvSpPr>
                <a:spLocks noChangeShapeType="1"/>
              </p:cNvSpPr>
              <p:nvPr/>
            </p:nvSpPr>
            <p:spPr bwMode="auto">
              <a:xfrm flipV="1">
                <a:off x="4685945" y="3417888"/>
                <a:ext cx="0" cy="1066800"/>
              </a:xfrm>
              <a:prstGeom prst="line">
                <a:avLst/>
              </a:prstGeom>
              <a:noFill/>
              <a:ln w="38100">
                <a:solidFill>
                  <a:schemeClr val="tx1"/>
                </a:solidFill>
                <a:round/>
                <a:headEnd/>
                <a:tailEnd type="triangle" w="lg" len="lg"/>
              </a:ln>
              <a:extLst>
                <a:ext uri="{909E8E84-426E-40dd-AFC4-6F175D3DCCD1}">
                  <a14:hiddenFill xmlns:a14="http://schemas.microsoft.com/office/drawing/2010/main" xmlns="">
                    <a:noFill/>
                  </a14:hiddenFill>
                </a:ext>
              </a:extLst>
            </p:spPr>
            <p:txBody>
              <a:bodyPr wrap="none" anchor="ctr"/>
              <a:lstStyle/>
              <a:p>
                <a:pPr defTabSz="914400" eaLnBrk="0" fontAlgn="base" hangingPunct="0">
                  <a:spcBef>
                    <a:spcPct val="0"/>
                  </a:spcBef>
                  <a:spcAft>
                    <a:spcPct val="0"/>
                  </a:spcAft>
                </a:pPr>
                <a:endParaRPr lang="en-US" sz="3200">
                  <a:solidFill>
                    <a:srgbClr val="000000"/>
                  </a:solidFill>
                  <a:latin typeface="Arial" pitchFamily="34" charset="0"/>
                  <a:ea typeface="ＭＳ Ｐゴシック" pitchFamily="34" charset="-128"/>
                </a:endParaRPr>
              </a:p>
            </p:txBody>
          </p:sp>
          <p:sp>
            <p:nvSpPr>
              <p:cNvPr id="31" name="Line 11"/>
              <p:cNvSpPr>
                <a:spLocks noChangeShapeType="1"/>
              </p:cNvSpPr>
              <p:nvPr/>
            </p:nvSpPr>
            <p:spPr bwMode="auto">
              <a:xfrm flipV="1">
                <a:off x="3434205" y="1512888"/>
                <a:ext cx="0" cy="1828800"/>
              </a:xfrm>
              <a:prstGeom prst="line">
                <a:avLst/>
              </a:prstGeom>
              <a:noFill/>
              <a:ln w="38100">
                <a:solidFill>
                  <a:srgbClr val="0000FF"/>
                </a:solidFill>
                <a:round/>
                <a:headEnd/>
                <a:tailEnd type="triangle" w="lg" len="lg"/>
              </a:ln>
              <a:extLst>
                <a:ext uri="{909E8E84-426E-40dd-AFC4-6F175D3DCCD1}">
                  <a14:hiddenFill xmlns:a14="http://schemas.microsoft.com/office/drawing/2010/main" xmlns="">
                    <a:noFill/>
                  </a14:hiddenFill>
                </a:ext>
              </a:extLst>
            </p:spPr>
            <p:txBody>
              <a:bodyPr wrap="none" anchor="ctr"/>
              <a:lstStyle/>
              <a:p>
                <a:pPr defTabSz="914400" eaLnBrk="0" fontAlgn="base" hangingPunct="0">
                  <a:spcBef>
                    <a:spcPct val="0"/>
                  </a:spcBef>
                  <a:spcAft>
                    <a:spcPct val="0"/>
                  </a:spcAft>
                </a:pPr>
                <a:endParaRPr lang="en-US" sz="3200">
                  <a:solidFill>
                    <a:srgbClr val="000000"/>
                  </a:solidFill>
                  <a:latin typeface="Arial" pitchFamily="34" charset="0"/>
                  <a:ea typeface="ＭＳ Ｐゴシック" pitchFamily="34" charset="-128"/>
                </a:endParaRPr>
              </a:p>
            </p:txBody>
          </p:sp>
          <p:sp>
            <p:nvSpPr>
              <p:cNvPr id="32" name="Line 12"/>
              <p:cNvSpPr>
                <a:spLocks noChangeShapeType="1"/>
              </p:cNvSpPr>
              <p:nvPr/>
            </p:nvSpPr>
            <p:spPr bwMode="auto">
              <a:xfrm flipV="1">
                <a:off x="5143145" y="1512888"/>
                <a:ext cx="0" cy="1828800"/>
              </a:xfrm>
              <a:prstGeom prst="line">
                <a:avLst/>
              </a:prstGeom>
              <a:noFill/>
              <a:ln w="38100">
                <a:solidFill>
                  <a:srgbClr val="C30004"/>
                </a:solidFill>
                <a:round/>
                <a:headEnd/>
                <a:tailEnd type="triangle" w="lg" len="lg"/>
              </a:ln>
              <a:extLst>
                <a:ext uri="{909E8E84-426E-40dd-AFC4-6F175D3DCCD1}">
                  <a14:hiddenFill xmlns:a14="http://schemas.microsoft.com/office/drawing/2010/main" xmlns="">
                    <a:noFill/>
                  </a14:hiddenFill>
                </a:ext>
              </a:extLst>
            </p:spPr>
            <p:txBody>
              <a:bodyPr wrap="none" anchor="ctr"/>
              <a:lstStyle/>
              <a:p>
                <a:pPr defTabSz="914400" eaLnBrk="0" fontAlgn="base" hangingPunct="0">
                  <a:spcBef>
                    <a:spcPct val="0"/>
                  </a:spcBef>
                  <a:spcAft>
                    <a:spcPct val="0"/>
                  </a:spcAft>
                </a:pPr>
                <a:endParaRPr lang="en-US" sz="3200">
                  <a:solidFill>
                    <a:srgbClr val="000000"/>
                  </a:solidFill>
                  <a:latin typeface="Arial" pitchFamily="34" charset="0"/>
                  <a:ea typeface="ＭＳ Ｐゴシック" pitchFamily="34" charset="-128"/>
                </a:endParaRPr>
              </a:p>
            </p:txBody>
          </p:sp>
          <p:sp>
            <p:nvSpPr>
              <p:cNvPr id="33" name="Line 13"/>
              <p:cNvSpPr>
                <a:spLocks noChangeShapeType="1"/>
              </p:cNvSpPr>
              <p:nvPr/>
            </p:nvSpPr>
            <p:spPr bwMode="auto">
              <a:xfrm flipV="1">
                <a:off x="7657745" y="1589088"/>
                <a:ext cx="0" cy="2895600"/>
              </a:xfrm>
              <a:prstGeom prst="line">
                <a:avLst/>
              </a:prstGeom>
              <a:noFill/>
              <a:ln w="38100">
                <a:solidFill>
                  <a:srgbClr val="009900"/>
                </a:solidFill>
                <a:round/>
                <a:headEnd/>
                <a:tailEnd type="triangle" w="lg" len="lg"/>
              </a:ln>
              <a:extLst>
                <a:ext uri="{909E8E84-426E-40dd-AFC4-6F175D3DCCD1}">
                  <a14:hiddenFill xmlns:a14="http://schemas.microsoft.com/office/drawing/2010/main" xmlns="">
                    <a:noFill/>
                  </a14:hiddenFill>
                </a:ext>
              </a:extLst>
            </p:spPr>
            <p:txBody>
              <a:bodyPr wrap="none" anchor="ctr"/>
              <a:lstStyle/>
              <a:p>
                <a:pPr defTabSz="914400" eaLnBrk="0" fontAlgn="base" hangingPunct="0">
                  <a:spcBef>
                    <a:spcPct val="0"/>
                  </a:spcBef>
                  <a:spcAft>
                    <a:spcPct val="0"/>
                  </a:spcAft>
                </a:pPr>
                <a:endParaRPr lang="en-US" sz="3200">
                  <a:solidFill>
                    <a:srgbClr val="000000"/>
                  </a:solidFill>
                  <a:latin typeface="Arial" pitchFamily="34" charset="0"/>
                  <a:ea typeface="ＭＳ Ｐゴシック" pitchFamily="34" charset="-128"/>
                </a:endParaRPr>
              </a:p>
            </p:txBody>
          </p:sp>
          <p:sp>
            <p:nvSpPr>
              <p:cNvPr id="34" name="Text Box 17"/>
              <p:cNvSpPr txBox="1">
                <a:spLocks noChangeArrowheads="1"/>
              </p:cNvSpPr>
              <p:nvPr/>
            </p:nvSpPr>
            <p:spPr bwMode="auto">
              <a:xfrm>
                <a:off x="2567148" y="3657601"/>
                <a:ext cx="2120386" cy="728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algn="r" defTabSz="914400" eaLnBrk="1" fontAlgn="base" hangingPunct="1">
                  <a:lnSpc>
                    <a:spcPct val="70000"/>
                  </a:lnSpc>
                  <a:spcBef>
                    <a:spcPct val="0"/>
                  </a:spcBef>
                  <a:spcAft>
                    <a:spcPct val="0"/>
                  </a:spcAft>
                </a:pPr>
                <a:r>
                  <a:rPr lang="en-US" sz="1200" dirty="0">
                    <a:solidFill>
                      <a:srgbClr val="000000"/>
                    </a:solidFill>
                  </a:rPr>
                  <a:t>station</a:t>
                </a:r>
              </a:p>
              <a:p>
                <a:pPr algn="r" defTabSz="914400" eaLnBrk="1" fontAlgn="base" hangingPunct="1">
                  <a:lnSpc>
                    <a:spcPct val="70000"/>
                  </a:lnSpc>
                  <a:spcBef>
                    <a:spcPct val="0"/>
                  </a:spcBef>
                  <a:spcAft>
                    <a:spcPct val="0"/>
                  </a:spcAft>
                </a:pPr>
                <a:r>
                  <a:rPr lang="en-US" sz="1200" dirty="0">
                    <a:solidFill>
                      <a:srgbClr val="000000"/>
                    </a:solidFill>
                  </a:rPr>
                  <a:t>processing</a:t>
                </a:r>
                <a:endParaRPr lang="en-US" sz="1400" dirty="0">
                  <a:solidFill>
                    <a:srgbClr val="000000"/>
                  </a:solidFill>
                </a:endParaRPr>
              </a:p>
            </p:txBody>
          </p:sp>
          <p:sp>
            <p:nvSpPr>
              <p:cNvPr id="35" name="Line 12"/>
              <p:cNvSpPr>
                <a:spLocks noChangeShapeType="1"/>
              </p:cNvSpPr>
              <p:nvPr/>
            </p:nvSpPr>
            <p:spPr bwMode="auto">
              <a:xfrm>
                <a:off x="5387620" y="1447800"/>
                <a:ext cx="0" cy="1828800"/>
              </a:xfrm>
              <a:prstGeom prst="line">
                <a:avLst/>
              </a:prstGeom>
              <a:noFill/>
              <a:ln w="57150">
                <a:solidFill>
                  <a:srgbClr val="C30004"/>
                </a:solidFill>
                <a:prstDash val="sysDash"/>
                <a:round/>
                <a:headEnd/>
                <a:tailEnd type="triangle" w="med" len="med"/>
              </a:ln>
              <a:extLst>
                <a:ext uri="{909E8E84-426E-40dd-AFC4-6F175D3DCCD1}">
                  <a14:hiddenFill xmlns:a14="http://schemas.microsoft.com/office/drawing/2010/main" xmlns="">
                    <a:noFill/>
                  </a14:hiddenFill>
                </a:ext>
              </a:extLst>
            </p:spPr>
            <p:txBody>
              <a:bodyPr wrap="none" anchor="ctr"/>
              <a:lstStyle/>
              <a:p>
                <a:pPr defTabSz="914400" eaLnBrk="0" fontAlgn="base" hangingPunct="0">
                  <a:spcBef>
                    <a:spcPct val="0"/>
                  </a:spcBef>
                  <a:spcAft>
                    <a:spcPct val="0"/>
                  </a:spcAft>
                </a:pPr>
                <a:endParaRPr lang="en-US" sz="3200">
                  <a:solidFill>
                    <a:srgbClr val="000000"/>
                  </a:solidFill>
                  <a:latin typeface="Arial" pitchFamily="34" charset="0"/>
                  <a:ea typeface="ＭＳ Ｐゴシック" pitchFamily="34" charset="-128"/>
                </a:endParaRPr>
              </a:p>
            </p:txBody>
          </p:sp>
          <p:sp>
            <p:nvSpPr>
              <p:cNvPr id="36" name="Line 13"/>
              <p:cNvSpPr>
                <a:spLocks noChangeShapeType="1"/>
              </p:cNvSpPr>
              <p:nvPr/>
            </p:nvSpPr>
            <p:spPr bwMode="auto">
              <a:xfrm>
                <a:off x="7902220" y="1447800"/>
                <a:ext cx="0" cy="2895600"/>
              </a:xfrm>
              <a:prstGeom prst="line">
                <a:avLst/>
              </a:prstGeom>
              <a:noFill/>
              <a:ln w="57150">
                <a:solidFill>
                  <a:srgbClr val="009900"/>
                </a:solidFill>
                <a:prstDash val="sysDash"/>
                <a:round/>
                <a:headEnd/>
                <a:tailEnd type="triangle" w="med" len="med"/>
              </a:ln>
              <a:extLst>
                <a:ext uri="{909E8E84-426E-40dd-AFC4-6F175D3DCCD1}">
                  <a14:hiddenFill xmlns:a14="http://schemas.microsoft.com/office/drawing/2010/main" xmlns="">
                    <a:noFill/>
                  </a14:hiddenFill>
                </a:ext>
              </a:extLst>
            </p:spPr>
            <p:txBody>
              <a:bodyPr wrap="none" anchor="ctr"/>
              <a:lstStyle/>
              <a:p>
                <a:pPr defTabSz="914400" eaLnBrk="0" fontAlgn="base" hangingPunct="0">
                  <a:spcBef>
                    <a:spcPct val="0"/>
                  </a:spcBef>
                  <a:spcAft>
                    <a:spcPct val="0"/>
                  </a:spcAft>
                </a:pPr>
                <a:endParaRPr lang="en-US" sz="3200">
                  <a:solidFill>
                    <a:srgbClr val="000000"/>
                  </a:solidFill>
                  <a:latin typeface="Arial" pitchFamily="34" charset="0"/>
                  <a:ea typeface="ＭＳ Ｐゴシック" pitchFamily="34" charset="-128"/>
                </a:endParaRPr>
              </a:p>
            </p:txBody>
          </p:sp>
          <p:sp>
            <p:nvSpPr>
              <p:cNvPr id="37" name="Text Box 6"/>
              <p:cNvSpPr txBox="1">
                <a:spLocks noChangeArrowheads="1"/>
              </p:cNvSpPr>
              <p:nvPr/>
            </p:nvSpPr>
            <p:spPr bwMode="auto">
              <a:xfrm>
                <a:off x="5421319" y="2666999"/>
                <a:ext cx="2201750" cy="6256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defTabSz="914400" eaLnBrk="1" fontAlgn="base" hangingPunct="1">
                  <a:spcBef>
                    <a:spcPct val="0"/>
                  </a:spcBef>
                  <a:spcAft>
                    <a:spcPct val="0"/>
                  </a:spcAft>
                </a:pPr>
                <a:r>
                  <a:rPr lang="en-US" sz="1400" dirty="0">
                    <a:solidFill>
                      <a:srgbClr val="C30004"/>
                    </a:solidFill>
                  </a:rPr>
                  <a:t>NET-VISA</a:t>
                </a:r>
              </a:p>
            </p:txBody>
          </p:sp>
          <p:sp>
            <p:nvSpPr>
              <p:cNvPr id="38" name="Text Box 6"/>
              <p:cNvSpPr txBox="1">
                <a:spLocks noChangeArrowheads="1"/>
              </p:cNvSpPr>
              <p:nvPr/>
            </p:nvSpPr>
            <p:spPr bwMode="auto">
              <a:xfrm>
                <a:off x="5720838" y="3581401"/>
                <a:ext cx="2107950" cy="622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defTabSz="914400" eaLnBrk="1" fontAlgn="base" hangingPunct="1">
                  <a:spcBef>
                    <a:spcPct val="0"/>
                  </a:spcBef>
                  <a:spcAft>
                    <a:spcPct val="0"/>
                  </a:spcAft>
                </a:pPr>
                <a:r>
                  <a:rPr lang="en-US" sz="1400" dirty="0">
                    <a:solidFill>
                      <a:srgbClr val="000000"/>
                    </a:solidFill>
                  </a:rPr>
                  <a:t> </a:t>
                </a:r>
                <a:r>
                  <a:rPr lang="en-US" sz="1400" dirty="0">
                    <a:solidFill>
                      <a:srgbClr val="008000"/>
                    </a:solidFill>
                  </a:rPr>
                  <a:t>SIG-VISA</a:t>
                </a:r>
              </a:p>
            </p:txBody>
          </p:sp>
          <p:sp>
            <p:nvSpPr>
              <p:cNvPr id="39" name="Text Box 6"/>
              <p:cNvSpPr txBox="1">
                <a:spLocks noChangeArrowheads="1"/>
              </p:cNvSpPr>
              <p:nvPr/>
            </p:nvSpPr>
            <p:spPr bwMode="auto">
              <a:xfrm>
                <a:off x="5371931" y="1822306"/>
                <a:ext cx="1478699" cy="5606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defTabSz="914400" eaLnBrk="1" fontAlgn="base" hangingPunct="1">
                  <a:spcBef>
                    <a:spcPct val="0"/>
                  </a:spcBef>
                  <a:spcAft>
                    <a:spcPct val="0"/>
                  </a:spcAft>
                </a:pPr>
                <a:r>
                  <a:rPr lang="en-US" sz="1200" dirty="0">
                    <a:solidFill>
                      <a:srgbClr val="C30004"/>
                    </a:solidFill>
                  </a:rPr>
                  <a:t>model</a:t>
                </a:r>
              </a:p>
            </p:txBody>
          </p:sp>
          <p:sp>
            <p:nvSpPr>
              <p:cNvPr id="40" name="Text Box 6"/>
              <p:cNvSpPr txBox="1">
                <a:spLocks noChangeArrowheads="1"/>
              </p:cNvSpPr>
              <p:nvPr/>
            </p:nvSpPr>
            <p:spPr bwMode="auto">
              <a:xfrm>
                <a:off x="3633392" y="1939094"/>
                <a:ext cx="1665544" cy="5606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defTabSz="914400" eaLnBrk="1" fontAlgn="base" hangingPunct="1">
                  <a:spcBef>
                    <a:spcPct val="0"/>
                  </a:spcBef>
                  <a:spcAft>
                    <a:spcPct val="0"/>
                  </a:spcAft>
                </a:pPr>
                <a:r>
                  <a:rPr lang="en-US" sz="1200" dirty="0">
                    <a:solidFill>
                      <a:srgbClr val="C30004"/>
                    </a:solidFill>
                  </a:rPr>
                  <a:t>inference</a:t>
                </a:r>
              </a:p>
            </p:txBody>
          </p:sp>
          <p:sp>
            <p:nvSpPr>
              <p:cNvPr id="41" name="Text Box 6"/>
              <p:cNvSpPr txBox="1">
                <a:spLocks noChangeArrowheads="1"/>
              </p:cNvSpPr>
              <p:nvPr/>
            </p:nvSpPr>
            <p:spPr bwMode="auto">
              <a:xfrm>
                <a:off x="7880872" y="2093406"/>
                <a:ext cx="1564325" cy="5606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defTabSz="914400" eaLnBrk="1" fontAlgn="base" hangingPunct="1">
                  <a:spcBef>
                    <a:spcPct val="0"/>
                  </a:spcBef>
                  <a:spcAft>
                    <a:spcPct val="0"/>
                  </a:spcAft>
                </a:pPr>
                <a:r>
                  <a:rPr lang="en-US" sz="1200" dirty="0">
                    <a:solidFill>
                      <a:srgbClr val="008000"/>
                    </a:solidFill>
                  </a:rPr>
                  <a:t>model</a:t>
                </a:r>
              </a:p>
            </p:txBody>
          </p:sp>
          <p:sp>
            <p:nvSpPr>
              <p:cNvPr id="42" name="Text Box 6"/>
              <p:cNvSpPr txBox="1">
                <a:spLocks noChangeArrowheads="1"/>
              </p:cNvSpPr>
              <p:nvPr/>
            </p:nvSpPr>
            <p:spPr bwMode="auto">
              <a:xfrm>
                <a:off x="6117854" y="2210194"/>
                <a:ext cx="1913645" cy="5606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defTabSz="914400" eaLnBrk="1" fontAlgn="base" hangingPunct="1">
                  <a:spcBef>
                    <a:spcPct val="0"/>
                  </a:spcBef>
                  <a:spcAft>
                    <a:spcPct val="0"/>
                  </a:spcAft>
                </a:pPr>
                <a:r>
                  <a:rPr lang="en-US" sz="1200" dirty="0">
                    <a:solidFill>
                      <a:srgbClr val="008000"/>
                    </a:solidFill>
                  </a:rPr>
                  <a:t>inference</a:t>
                </a:r>
              </a:p>
            </p:txBody>
          </p:sp>
        </p:grpSp>
        <p:pic>
          <p:nvPicPr>
            <p:cNvPr id="14" name="Picture 24" descr="waveforms2.gif.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4838" y="5067300"/>
              <a:ext cx="5465762" cy="28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5" name="Group 36"/>
            <p:cNvGrpSpPr>
              <a:grpSpLocks/>
            </p:cNvGrpSpPr>
            <p:nvPr/>
          </p:nvGrpSpPr>
          <p:grpSpPr bwMode="auto">
            <a:xfrm>
              <a:off x="3173413" y="3987800"/>
              <a:ext cx="3263900" cy="149225"/>
              <a:chOff x="3026734" y="3204950"/>
              <a:chExt cx="3264124" cy="201793"/>
            </a:xfrm>
          </p:grpSpPr>
          <p:sp>
            <p:nvSpPr>
              <p:cNvPr id="18" name="Rectangle 25"/>
              <p:cNvSpPr>
                <a:spLocks noChangeArrowheads="1"/>
              </p:cNvSpPr>
              <p:nvPr/>
            </p:nvSpPr>
            <p:spPr bwMode="auto">
              <a:xfrm>
                <a:off x="3026734" y="3204950"/>
                <a:ext cx="3264124" cy="201793"/>
              </a:xfrm>
              <a:prstGeom prst="rect">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400" eaLnBrk="0" fontAlgn="base" hangingPunct="0">
                  <a:spcBef>
                    <a:spcPct val="0"/>
                  </a:spcBef>
                  <a:spcAft>
                    <a:spcPct val="0"/>
                  </a:spcAft>
                </a:pPr>
                <a:endParaRPr lang="en-US" sz="2400">
                  <a:solidFill>
                    <a:srgbClr val="000000"/>
                  </a:solidFill>
                  <a:latin typeface="Arial" pitchFamily="34" charset="0"/>
                  <a:ea typeface="ＭＳ Ｐゴシック" pitchFamily="34" charset="-128"/>
                  <a:cs typeface="Arial" charset="0"/>
                </a:endParaRPr>
              </a:p>
            </p:txBody>
          </p:sp>
          <p:cxnSp>
            <p:nvCxnSpPr>
              <p:cNvPr id="19" name="Straight Connector 27"/>
              <p:cNvCxnSpPr>
                <a:cxnSpLocks noChangeShapeType="1"/>
              </p:cNvCxnSpPr>
              <p:nvPr/>
            </p:nvCxnSpPr>
            <p:spPr bwMode="auto">
              <a:xfrm rot="10800000" flipH="1">
                <a:off x="3026734" y="3356647"/>
                <a:ext cx="3264124" cy="1588"/>
              </a:xfrm>
              <a:prstGeom prst="line">
                <a:avLst/>
              </a:prstGeom>
              <a:noFill/>
              <a:ln w="22225">
                <a:solidFill>
                  <a:schemeClr val="tx1"/>
                </a:solidFill>
                <a:round/>
                <a:headEnd/>
                <a:tailEnd/>
              </a:ln>
            </p:spPr>
          </p:cxnSp>
          <p:cxnSp>
            <p:nvCxnSpPr>
              <p:cNvPr id="20" name="Straight Connector 29"/>
              <p:cNvCxnSpPr>
                <a:cxnSpLocks noChangeShapeType="1"/>
              </p:cNvCxnSpPr>
              <p:nvPr/>
            </p:nvCxnSpPr>
            <p:spPr bwMode="auto">
              <a:xfrm rot="5400000" flipH="1" flipV="1">
                <a:off x="3511550" y="3289300"/>
                <a:ext cx="127000" cy="1588"/>
              </a:xfrm>
              <a:prstGeom prst="line">
                <a:avLst/>
              </a:prstGeom>
              <a:noFill/>
              <a:ln w="22225">
                <a:solidFill>
                  <a:schemeClr val="tx1"/>
                </a:solidFill>
                <a:round/>
                <a:headEnd/>
                <a:tailEnd/>
              </a:ln>
            </p:spPr>
          </p:cxnSp>
          <p:cxnSp>
            <p:nvCxnSpPr>
              <p:cNvPr id="21" name="Straight Connector 31"/>
              <p:cNvCxnSpPr>
                <a:cxnSpLocks noChangeShapeType="1"/>
              </p:cNvCxnSpPr>
              <p:nvPr/>
            </p:nvCxnSpPr>
            <p:spPr bwMode="auto">
              <a:xfrm rot="5400000" flipH="1" flipV="1">
                <a:off x="4254500" y="3289300"/>
                <a:ext cx="127000" cy="1588"/>
              </a:xfrm>
              <a:prstGeom prst="line">
                <a:avLst/>
              </a:prstGeom>
              <a:noFill/>
              <a:ln w="22225">
                <a:solidFill>
                  <a:schemeClr val="tx1"/>
                </a:solidFill>
                <a:round/>
                <a:headEnd/>
                <a:tailEnd/>
              </a:ln>
            </p:spPr>
          </p:cxnSp>
          <p:cxnSp>
            <p:nvCxnSpPr>
              <p:cNvPr id="22" name="Straight Connector 33"/>
              <p:cNvCxnSpPr>
                <a:cxnSpLocks noChangeShapeType="1"/>
              </p:cNvCxnSpPr>
              <p:nvPr/>
            </p:nvCxnSpPr>
            <p:spPr bwMode="auto">
              <a:xfrm rot="5400000" flipH="1" flipV="1">
                <a:off x="4876800" y="3289300"/>
                <a:ext cx="127000" cy="1588"/>
              </a:xfrm>
              <a:prstGeom prst="line">
                <a:avLst/>
              </a:prstGeom>
              <a:noFill/>
              <a:ln w="22225">
                <a:solidFill>
                  <a:schemeClr val="tx1"/>
                </a:solidFill>
                <a:round/>
                <a:headEnd/>
                <a:tailEnd/>
              </a:ln>
            </p:spPr>
          </p:cxnSp>
        </p:grpSp>
        <p:sp>
          <p:nvSpPr>
            <p:cNvPr id="16" name="5-Point Star 15"/>
            <p:cNvSpPr>
              <a:spLocks noChangeAspect="1"/>
            </p:cNvSpPr>
            <p:nvPr/>
          </p:nvSpPr>
          <p:spPr bwMode="auto">
            <a:xfrm>
              <a:off x="3111498" y="2070099"/>
              <a:ext cx="221672" cy="232231"/>
            </a:xfrm>
            <a:prstGeom prst="star5">
              <a:avLst/>
            </a:prstGeom>
            <a:solidFill>
              <a:srgbClr val="FFFF00"/>
            </a:solidFill>
            <a:ln w="15875" cap="flat" cmpd="sng" algn="ctr">
              <a:solidFill>
                <a:schemeClr val="tx1"/>
              </a:solidFill>
              <a:prstDash val="solid"/>
              <a:round/>
              <a:headEnd type="none" w="med" len="med"/>
              <a:tailEnd type="none" w="med" len="med"/>
            </a:ln>
            <a:effectLst/>
            <a:extLst/>
          </p:spPr>
          <p:txBody>
            <a:bodyPr/>
            <a:lstStyle/>
            <a:p>
              <a:pPr defTabSz="914400" eaLnBrk="0" fontAlgn="base" hangingPunct="0">
                <a:spcBef>
                  <a:spcPct val="0"/>
                </a:spcBef>
                <a:spcAft>
                  <a:spcPct val="0"/>
                </a:spcAft>
                <a:defRPr/>
              </a:pPr>
              <a:endParaRPr lang="en-US" sz="2400">
                <a:solidFill>
                  <a:srgbClr val="000000"/>
                </a:solidFill>
                <a:latin typeface="Arial" pitchFamily="34" charset="0"/>
                <a:ea typeface="ＭＳ Ｐゴシック" pitchFamily="34" charset="-128"/>
                <a:cs typeface="Arial" charset="0"/>
              </a:endParaRPr>
            </a:p>
          </p:txBody>
        </p:sp>
        <p:sp>
          <p:nvSpPr>
            <p:cNvPr id="17" name="5-Point Star 16"/>
            <p:cNvSpPr>
              <a:spLocks noChangeAspect="1"/>
            </p:cNvSpPr>
            <p:nvPr/>
          </p:nvSpPr>
          <p:spPr bwMode="auto">
            <a:xfrm>
              <a:off x="8204197" y="2070099"/>
              <a:ext cx="221672" cy="232231"/>
            </a:xfrm>
            <a:prstGeom prst="star5">
              <a:avLst/>
            </a:prstGeom>
            <a:solidFill>
              <a:srgbClr val="FFFF00"/>
            </a:solidFill>
            <a:ln w="15875" cap="flat" cmpd="sng" algn="ctr">
              <a:solidFill>
                <a:schemeClr val="tx1"/>
              </a:solidFill>
              <a:prstDash val="solid"/>
              <a:round/>
              <a:headEnd type="none" w="med" len="med"/>
              <a:tailEnd type="none" w="med" len="med"/>
            </a:ln>
            <a:effectLst/>
            <a:extLst/>
          </p:spPr>
          <p:txBody>
            <a:bodyPr/>
            <a:lstStyle/>
            <a:p>
              <a:pPr defTabSz="914400" eaLnBrk="0" fontAlgn="base" hangingPunct="0">
                <a:spcBef>
                  <a:spcPct val="0"/>
                </a:spcBef>
                <a:spcAft>
                  <a:spcPct val="0"/>
                </a:spcAft>
                <a:defRPr/>
              </a:pPr>
              <a:endParaRPr lang="en-US" sz="2400">
                <a:solidFill>
                  <a:srgbClr val="000000"/>
                </a:solidFill>
                <a:latin typeface="Arial" pitchFamily="34" charset="0"/>
                <a:ea typeface="ＭＳ Ｐゴシック" pitchFamily="34" charset="-128"/>
                <a:cs typeface="Arial" charset="0"/>
              </a:endParaRPr>
            </a:p>
          </p:txBody>
        </p:sp>
      </p:grpSp>
      <p:sp>
        <p:nvSpPr>
          <p:cNvPr id="43" name="Text Box 11"/>
          <p:cNvSpPr txBox="1">
            <a:spLocks noChangeArrowheads="1"/>
          </p:cNvSpPr>
          <p:nvPr/>
        </p:nvSpPr>
        <p:spPr bwMode="auto">
          <a:xfrm>
            <a:off x="2256852" y="228600"/>
            <a:ext cx="61785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defTabSz="914400" eaLnBrk="0" fontAlgn="base" hangingPunct="0">
              <a:spcBef>
                <a:spcPct val="0"/>
              </a:spcBef>
              <a:spcAft>
                <a:spcPct val="0"/>
              </a:spcAft>
            </a:pPr>
            <a:r>
              <a:rPr lang="en-GB" sz="1600" b="1" dirty="0" smtClean="0">
                <a:solidFill>
                  <a:srgbClr val="000000"/>
                </a:solidFill>
                <a:latin typeface="Arial" charset="0"/>
                <a:ea typeface="ＭＳ Ｐゴシック" pitchFamily="34" charset="-128"/>
              </a:rPr>
              <a:t>Bayesian Treaty Monitoring</a:t>
            </a:r>
            <a:endParaRPr lang="en-GB" sz="1600" b="1" dirty="0">
              <a:solidFill>
                <a:srgbClr val="000000"/>
              </a:solidFill>
              <a:latin typeface="Arial" charset="0"/>
              <a:ea typeface="ＭＳ Ｐゴシック" pitchFamily="34" charset="-128"/>
            </a:endParaRPr>
          </a:p>
        </p:txBody>
      </p:sp>
      <p:sp>
        <p:nvSpPr>
          <p:cNvPr id="44" name="Text Box 12"/>
          <p:cNvSpPr txBox="1">
            <a:spLocks noChangeArrowheads="1"/>
          </p:cNvSpPr>
          <p:nvPr/>
        </p:nvSpPr>
        <p:spPr bwMode="auto">
          <a:xfrm>
            <a:off x="2262836" y="574357"/>
            <a:ext cx="5511800"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defTabSz="914400" eaLnBrk="0" fontAlgn="base" hangingPunct="0">
              <a:spcBef>
                <a:spcPct val="0"/>
              </a:spcBef>
              <a:spcAft>
                <a:spcPct val="0"/>
              </a:spcAft>
            </a:pPr>
            <a:r>
              <a:rPr lang="en-US" sz="1400" b="1" dirty="0">
                <a:solidFill>
                  <a:srgbClr val="000000"/>
                </a:solidFill>
                <a:latin typeface="Arial" charset="0"/>
                <a:ea typeface="ＭＳ Ｐゴシック" pitchFamily="34" charset="-128"/>
              </a:rPr>
              <a:t>PI: </a:t>
            </a:r>
            <a:r>
              <a:rPr lang="en-US" sz="1400" b="1" dirty="0" smtClean="0">
                <a:solidFill>
                  <a:srgbClr val="000000"/>
                </a:solidFill>
                <a:latin typeface="Arial" charset="0"/>
                <a:ea typeface="ＭＳ Ｐゴシック" pitchFamily="34" charset="-128"/>
              </a:rPr>
              <a:t>Stuart Russell, UC Berkeley</a:t>
            </a:r>
            <a:endParaRPr lang="en-US" sz="1400" b="1" dirty="0">
              <a:solidFill>
                <a:srgbClr val="000000"/>
              </a:solidFill>
              <a:latin typeface="Arial" charset="0"/>
              <a:ea typeface="ＭＳ Ｐゴシック" pitchFamily="34" charset="-128"/>
            </a:endParaRPr>
          </a:p>
          <a:p>
            <a:pPr defTabSz="914400" eaLnBrk="0" fontAlgn="base" hangingPunct="0">
              <a:spcBef>
                <a:spcPct val="0"/>
              </a:spcBef>
              <a:spcAft>
                <a:spcPct val="0"/>
              </a:spcAft>
            </a:pPr>
            <a:r>
              <a:rPr lang="en-US" sz="1200" b="1" dirty="0">
                <a:solidFill>
                  <a:srgbClr val="000000"/>
                </a:solidFill>
                <a:latin typeface="Arial" charset="0"/>
                <a:ea typeface="ＭＳ Ｐゴシック" pitchFamily="34" charset="-128"/>
              </a:rPr>
              <a:t>Award Number:</a:t>
            </a:r>
            <a:r>
              <a:rPr lang="en-US" sz="1200" b="1" dirty="0" smtClean="0">
                <a:solidFill>
                  <a:srgbClr val="000000"/>
                </a:solidFill>
                <a:latin typeface="Arial" charset="0"/>
                <a:ea typeface="ＭＳ Ｐゴシック" pitchFamily="34" charset="-128"/>
              </a:rPr>
              <a:t> HDTRA1-11-1-0026</a:t>
            </a:r>
            <a:endParaRPr lang="en-US" sz="1200" b="1" dirty="0">
              <a:solidFill>
                <a:srgbClr val="000000"/>
              </a:solidFill>
              <a:latin typeface="Arial" charset="0"/>
              <a:ea typeface="ＭＳ Ｐゴシック" pitchFamily="34" charset="-128"/>
            </a:endParaRPr>
          </a:p>
        </p:txBody>
      </p:sp>
      <p:pic>
        <p:nvPicPr>
          <p:cNvPr id="45" name="Picture 18" descr="seal_large.png                                                 0001F335Linn10                         BB7A223C:"/>
          <p:cNvPicPr>
            <a:picLocks noChangeAspect="1" noChangeArrowheads="1"/>
          </p:cNvPicPr>
          <p:nvPr/>
        </p:nvPicPr>
        <p:blipFill>
          <a:blip r:embed="rId4" cstate="print"/>
          <a:srcRect/>
          <a:stretch>
            <a:fillRect/>
          </a:stretch>
        </p:blipFill>
        <p:spPr bwMode="auto">
          <a:xfrm>
            <a:off x="7437120" y="280110"/>
            <a:ext cx="1097280" cy="1097280"/>
          </a:xfrm>
          <a:prstGeom prst="rect">
            <a:avLst/>
          </a:prstGeom>
          <a:noFill/>
          <a:ln w="9525">
            <a:noFill/>
            <a:miter lim="800000"/>
            <a:headEnd/>
            <a:tailEnd/>
          </a:ln>
        </p:spPr>
      </p:pic>
    </p:spTree>
    <p:extLst>
      <p:ext uri="{BB962C8B-B14F-4D97-AF65-F5344CB8AC3E}">
        <p14:creationId xmlns:p14="http://schemas.microsoft.com/office/powerpoint/2010/main" val="41283457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 event birth proposals</a:t>
            </a:r>
            <a:endParaRPr lang="en-US" dirty="0"/>
          </a:p>
        </p:txBody>
      </p:sp>
      <p:sp>
        <p:nvSpPr>
          <p:cNvPr id="3" name="Content Placeholder 2"/>
          <p:cNvSpPr>
            <a:spLocks noGrp="1"/>
          </p:cNvSpPr>
          <p:nvPr>
            <p:ph idx="1"/>
          </p:nvPr>
        </p:nvSpPr>
        <p:spPr>
          <a:xfrm>
            <a:off x="628651" y="1825625"/>
            <a:ext cx="4594330" cy="4351338"/>
          </a:xfrm>
        </p:spPr>
        <p:txBody>
          <a:bodyPr>
            <a:normAutofit fontScale="85000" lnSpcReduction="10000"/>
          </a:bodyPr>
          <a:lstStyle/>
          <a:p>
            <a:pPr marL="0" indent="0">
              <a:buNone/>
            </a:pPr>
            <a:r>
              <a:rPr lang="en-US" b="1" dirty="0" smtClean="0"/>
              <a:t>Complimentary heuristics:</a:t>
            </a:r>
          </a:p>
          <a:p>
            <a:r>
              <a:rPr lang="en-US" dirty="0" err="1" smtClean="0"/>
              <a:t>Multilateration</a:t>
            </a:r>
            <a:r>
              <a:rPr lang="en-US" dirty="0" smtClean="0"/>
              <a:t> from travel-time alignments</a:t>
            </a:r>
          </a:p>
          <a:p>
            <a:pPr marL="457200" lvl="1" indent="0">
              <a:buNone/>
            </a:pPr>
            <a:r>
              <a:rPr lang="en-US" dirty="0" smtClean="0"/>
              <a:t>-&gt; Hough transform proposals     </a:t>
            </a:r>
          </a:p>
          <a:p>
            <a:pPr marL="457200" lvl="1" indent="0">
              <a:buNone/>
            </a:pPr>
            <a:r>
              <a:rPr lang="en-US" dirty="0"/>
              <a:t> </a:t>
            </a:r>
            <a:r>
              <a:rPr lang="en-US" dirty="0" smtClean="0"/>
              <a:t>   for de novo events</a:t>
            </a:r>
          </a:p>
          <a:p>
            <a:pPr lvl="1"/>
            <a:endParaRPr lang="en-US" dirty="0" smtClean="0"/>
          </a:p>
          <a:p>
            <a:r>
              <a:rPr lang="en-US" dirty="0" smtClean="0"/>
              <a:t>Signal correlations with historical data</a:t>
            </a:r>
          </a:p>
          <a:p>
            <a:pPr marL="457200" lvl="1" indent="0">
              <a:buNone/>
            </a:pPr>
            <a:r>
              <a:rPr lang="en-US" dirty="0" smtClean="0"/>
              <a:t>-&gt; Waveform matching   </a:t>
            </a:r>
          </a:p>
          <a:p>
            <a:pPr marL="457200" lvl="1" indent="0">
              <a:buNone/>
            </a:pPr>
            <a:r>
              <a:rPr lang="en-US" dirty="0"/>
              <a:t> </a:t>
            </a:r>
            <a:r>
              <a:rPr lang="en-US" dirty="0" smtClean="0"/>
              <a:t>    proposals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2980" y="1435167"/>
            <a:ext cx="2806045" cy="2104533"/>
          </a:xfrm>
          <a:prstGeom prst="rect">
            <a:avLst/>
          </a:prstGeom>
        </p:spPr>
      </p:pic>
      <p:pic>
        <p:nvPicPr>
          <p:cNvPr id="5" name="Picture 4"/>
          <p:cNvPicPr>
            <a:picLocks noChangeAspect="1"/>
          </p:cNvPicPr>
          <p:nvPr/>
        </p:nvPicPr>
        <p:blipFill>
          <a:blip r:embed="rId3"/>
          <a:stretch>
            <a:fillRect/>
          </a:stretch>
        </p:blipFill>
        <p:spPr>
          <a:xfrm>
            <a:off x="6139865" y="3284178"/>
            <a:ext cx="2967745" cy="1434232"/>
          </a:xfrm>
          <a:prstGeom prst="rect">
            <a:avLst/>
          </a:prstGeom>
        </p:spPr>
      </p:pic>
      <p:pic>
        <p:nvPicPr>
          <p:cNvPr id="6" name="Picture 5" descr="correlation_wave_10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3452" y="5119039"/>
            <a:ext cx="4355433" cy="1192860"/>
          </a:xfrm>
          <a:prstGeom prst="rect">
            <a:avLst/>
          </a:prstGeom>
        </p:spPr>
      </p:pic>
    </p:spTree>
    <p:extLst>
      <p:ext uri="{BB962C8B-B14F-4D97-AF65-F5344CB8AC3E}">
        <p14:creationId xmlns:p14="http://schemas.microsoft.com/office/powerpoint/2010/main" val="152963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Waveform correlation proposals</a:t>
            </a:r>
            <a:endParaRPr lang="en-US" dirty="0"/>
          </a:p>
        </p:txBody>
      </p:sp>
      <p:sp>
        <p:nvSpPr>
          <p:cNvPr id="3" name="Content Placeholder 2"/>
          <p:cNvSpPr>
            <a:spLocks noGrp="1"/>
          </p:cNvSpPr>
          <p:nvPr>
            <p:ph idx="1"/>
          </p:nvPr>
        </p:nvSpPr>
        <p:spPr>
          <a:xfrm>
            <a:off x="2773214" y="1787000"/>
            <a:ext cx="6030410" cy="1160643"/>
          </a:xfrm>
        </p:spPr>
        <p:txBody>
          <a:bodyPr>
            <a:normAutofit/>
          </a:bodyPr>
          <a:lstStyle/>
          <a:p>
            <a:pPr marL="0" indent="0">
              <a:buNone/>
            </a:pPr>
            <a:r>
              <a:rPr lang="en-US" dirty="0" smtClean="0"/>
              <a:t>Normalized cross-correlation is </a:t>
            </a:r>
            <a:r>
              <a:rPr lang="en-US" i="1" dirty="0" smtClean="0"/>
              <a:t>almost</a:t>
            </a:r>
            <a:r>
              <a:rPr lang="en-US" dirty="0" smtClean="0"/>
              <a:t> a log probability.</a:t>
            </a:r>
            <a:endParaRPr lang="en-US" dirty="0"/>
          </a:p>
        </p:txBody>
      </p:sp>
      <p:pic>
        <p:nvPicPr>
          <p:cNvPr id="4" name="Picture 3"/>
          <p:cNvPicPr>
            <a:picLocks noChangeAspect="1"/>
          </p:cNvPicPr>
          <p:nvPr/>
        </p:nvPicPr>
        <p:blipFill>
          <a:blip r:embed="rId2"/>
          <a:stretch>
            <a:fillRect/>
          </a:stretch>
        </p:blipFill>
        <p:spPr>
          <a:xfrm>
            <a:off x="3946967" y="2955665"/>
            <a:ext cx="3088709" cy="946669"/>
          </a:xfrm>
          <a:prstGeom prst="rect">
            <a:avLst/>
          </a:prstGeom>
        </p:spPr>
      </p:pic>
      <p:pic>
        <p:nvPicPr>
          <p:cNvPr id="5" name="Picture 4"/>
          <p:cNvPicPr>
            <a:picLocks noChangeAspect="1"/>
          </p:cNvPicPr>
          <p:nvPr/>
        </p:nvPicPr>
        <p:blipFill>
          <a:blip r:embed="rId3"/>
          <a:stretch>
            <a:fillRect/>
          </a:stretch>
        </p:blipFill>
        <p:spPr>
          <a:xfrm>
            <a:off x="3090442" y="5516003"/>
            <a:ext cx="5603453" cy="97523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93" y="1604441"/>
            <a:ext cx="2497828" cy="182455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365429"/>
            <a:ext cx="2618663" cy="179206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693" y="5149239"/>
            <a:ext cx="2465408" cy="1708761"/>
          </a:xfrm>
          <a:prstGeom prst="rect">
            <a:avLst/>
          </a:prstGeom>
        </p:spPr>
      </p:pic>
      <p:sp>
        <p:nvSpPr>
          <p:cNvPr id="9" name="Content Placeholder 2"/>
          <p:cNvSpPr txBox="1">
            <a:spLocks/>
          </p:cNvSpPr>
          <p:nvPr/>
        </p:nvSpPr>
        <p:spPr>
          <a:xfrm>
            <a:off x="2773214" y="4164319"/>
            <a:ext cx="6030410" cy="11606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Simple probability model gives a closed-form, correlation-like </a:t>
            </a:r>
            <a:r>
              <a:rPr lang="en-US" dirty="0" smtClean="0"/>
              <a:t>posterior over signal alignments.</a:t>
            </a:r>
            <a:endParaRPr lang="en-US" dirty="0"/>
          </a:p>
        </p:txBody>
      </p:sp>
    </p:spTree>
    <p:extLst>
      <p:ext uri="{BB962C8B-B14F-4D97-AF65-F5344CB8AC3E}">
        <p14:creationId xmlns:p14="http://schemas.microsoft.com/office/powerpoint/2010/main" val="10669927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Waveform correlation proposals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263" y="4389344"/>
            <a:ext cx="3721737" cy="179479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072" y="1508729"/>
            <a:ext cx="3810000" cy="4330700"/>
          </a:xfrm>
          <a:prstGeom prst="rect">
            <a:avLst/>
          </a:prstGeom>
        </p:spPr>
      </p:pic>
      <p:sp>
        <p:nvSpPr>
          <p:cNvPr id="8" name="Content Placeholder 2"/>
          <p:cNvSpPr txBox="1">
            <a:spLocks/>
          </p:cNvSpPr>
          <p:nvPr/>
        </p:nvSpPr>
        <p:spPr>
          <a:xfrm>
            <a:off x="628648" y="1936991"/>
            <a:ext cx="5019797" cy="255398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Combining evidence from multiple phases/stations gives</a:t>
            </a:r>
          </a:p>
          <a:p>
            <a:pPr lvl="1"/>
            <a:r>
              <a:rPr lang="en-US" dirty="0" smtClean="0"/>
              <a:t>posterior on event </a:t>
            </a:r>
            <a:r>
              <a:rPr lang="en-US" b="1" dirty="0" smtClean="0">
                <a:solidFill>
                  <a:srgbClr val="0070C0"/>
                </a:solidFill>
              </a:rPr>
              <a:t>time</a:t>
            </a:r>
            <a:r>
              <a:rPr lang="en-US" dirty="0" smtClean="0">
                <a:solidFill>
                  <a:srgbClr val="0070C0"/>
                </a:solidFill>
              </a:rPr>
              <a:t> </a:t>
            </a:r>
          </a:p>
          <a:p>
            <a:pPr lvl="1"/>
            <a:r>
              <a:rPr lang="en-US" dirty="0" smtClean="0"/>
              <a:t>marginal likelihood of training event</a:t>
            </a:r>
          </a:p>
          <a:p>
            <a:r>
              <a:rPr lang="en-US" b="1" dirty="0" smtClean="0">
                <a:solidFill>
                  <a:srgbClr val="FF0000"/>
                </a:solidFill>
              </a:rPr>
              <a:t>Location</a:t>
            </a:r>
            <a:r>
              <a:rPr lang="en-US" dirty="0" smtClean="0">
                <a:solidFill>
                  <a:srgbClr val="FF0000"/>
                </a:solidFill>
              </a:rPr>
              <a:t> </a:t>
            </a:r>
            <a:r>
              <a:rPr lang="en-US" dirty="0" smtClean="0"/>
              <a:t>proposal: mixture of Gaussians at training events, weighted by marginal likelihood.</a:t>
            </a:r>
            <a:endParaRPr lang="en-US" dirty="0"/>
          </a:p>
        </p:txBody>
      </p:sp>
    </p:spTree>
    <p:extLst>
      <p:ext uri="{BB962C8B-B14F-4D97-AF65-F5344CB8AC3E}">
        <p14:creationId xmlns:p14="http://schemas.microsoft.com/office/powerpoint/2010/main" val="14591842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Monitoring the Western US</a:t>
            </a:r>
            <a:endParaRPr lang="en-US" dirty="0"/>
          </a:p>
        </p:txBody>
      </p:sp>
      <p:sp>
        <p:nvSpPr>
          <p:cNvPr id="3" name="Content Placeholder 2"/>
          <p:cNvSpPr>
            <a:spLocks noGrp="1"/>
          </p:cNvSpPr>
          <p:nvPr>
            <p:ph idx="1"/>
          </p:nvPr>
        </p:nvSpPr>
        <p:spPr/>
        <p:txBody>
          <a:bodyPr>
            <a:normAutofit lnSpcReduction="10000"/>
          </a:bodyPr>
          <a:lstStyle/>
          <a:p>
            <a:r>
              <a:rPr lang="en-US" dirty="0" smtClean="0"/>
              <a:t>Two-week period following Feb 2008 event at </a:t>
            </a:r>
            <a:r>
              <a:rPr lang="en-US" b="1" dirty="0" smtClean="0">
                <a:solidFill>
                  <a:schemeClr val="accent2">
                    <a:lumMod val="50000"/>
                  </a:schemeClr>
                </a:solidFill>
              </a:rPr>
              <a:t>Wells, NV </a:t>
            </a:r>
            <a:r>
              <a:rPr lang="en-US" dirty="0" smtClean="0"/>
              <a:t>(6.0).</a:t>
            </a:r>
          </a:p>
          <a:p>
            <a:r>
              <a:rPr lang="en-US" dirty="0" smtClean="0"/>
              <a:t>Reference bulletin: </a:t>
            </a:r>
            <a:r>
              <a:rPr lang="en-US" b="1" dirty="0" smtClean="0">
                <a:solidFill>
                  <a:schemeClr val="accent1">
                    <a:lumMod val="50000"/>
                  </a:schemeClr>
                </a:solidFill>
              </a:rPr>
              <a:t>ISC regional catalog</a:t>
            </a:r>
            <a:r>
              <a:rPr lang="en-US" dirty="0" smtClean="0"/>
              <a:t>, with Wells aftershocks from US Array.</a:t>
            </a:r>
          </a:p>
          <a:p>
            <a:r>
              <a:rPr lang="en-US" dirty="0" smtClean="0"/>
              <a:t>Compare IMS-based bulletins:</a:t>
            </a:r>
          </a:p>
          <a:p>
            <a:pPr lvl="1"/>
            <a:r>
              <a:rPr lang="en-US" dirty="0" smtClean="0"/>
              <a:t>Global Association / SEL3</a:t>
            </a:r>
          </a:p>
          <a:p>
            <a:pPr lvl="1"/>
            <a:r>
              <a:rPr lang="en-US" dirty="0" smtClean="0"/>
              <a:t>LEB (human analysts) </a:t>
            </a:r>
          </a:p>
          <a:p>
            <a:pPr lvl="1"/>
            <a:r>
              <a:rPr lang="en-US" dirty="0" smtClean="0"/>
              <a:t>NETVISA (detection-based Bayesian)</a:t>
            </a:r>
          </a:p>
          <a:p>
            <a:pPr lvl="1"/>
            <a:r>
              <a:rPr lang="en-US" dirty="0" smtClean="0"/>
              <a:t>SIGVISA (this work, signal-based Bayesian)</a:t>
            </a:r>
          </a:p>
          <a:p>
            <a:pPr lvl="1"/>
            <a:endParaRPr lang="en-US" dirty="0"/>
          </a:p>
        </p:txBody>
      </p:sp>
    </p:spTree>
    <p:extLst>
      <p:ext uri="{BB962C8B-B14F-4D97-AF65-F5344CB8AC3E}">
        <p14:creationId xmlns:p14="http://schemas.microsoft.com/office/powerpoint/2010/main" val="361742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0260"/>
            <a:ext cx="8229600" cy="1143000"/>
          </a:xfrm>
        </p:spPr>
        <p:txBody>
          <a:bodyPr>
            <a:normAutofit fontScale="90000"/>
          </a:bodyPr>
          <a:lstStyle/>
          <a:p>
            <a:r>
              <a:rPr lang="en-US" dirty="0" smtClean="0"/>
              <a:t>Historical data (one year, 1025 events)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121735"/>
            <a:ext cx="7716253" cy="5736265"/>
          </a:xfrm>
          <a:prstGeom prst="rect">
            <a:avLst/>
          </a:prstGeom>
        </p:spPr>
      </p:pic>
    </p:spTree>
    <p:extLst>
      <p:ext uri="{BB962C8B-B14F-4D97-AF65-F5344CB8AC3E}">
        <p14:creationId xmlns:p14="http://schemas.microsoft.com/office/powerpoint/2010/main" val="11296949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Reference bulletin (two weeks, 1046 events) </a:t>
            </a:r>
            <a:endParaRPr lang="en-US"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0571"/>
            <a:ext cx="9144000" cy="566742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622" y="3321934"/>
            <a:ext cx="3562669" cy="3421852"/>
          </a:xfrm>
          <a:prstGeom prst="rect">
            <a:avLst/>
          </a:prstGeom>
        </p:spPr>
      </p:pic>
      <p:sp>
        <p:nvSpPr>
          <p:cNvPr id="6" name="TextBox 5"/>
          <p:cNvSpPr txBox="1"/>
          <p:nvPr/>
        </p:nvSpPr>
        <p:spPr>
          <a:xfrm>
            <a:off x="5567423" y="3437681"/>
            <a:ext cx="2534855" cy="461665"/>
          </a:xfrm>
          <a:prstGeom prst="rect">
            <a:avLst/>
          </a:prstGeom>
          <a:noFill/>
        </p:spPr>
        <p:txBody>
          <a:bodyPr wrap="square" rtlCol="0">
            <a:spAutoFit/>
          </a:bodyPr>
          <a:lstStyle/>
          <a:p>
            <a:r>
              <a:rPr lang="en-US" sz="2400" b="1" dirty="0" smtClean="0"/>
              <a:t>Wells region</a:t>
            </a:r>
            <a:endParaRPr lang="en-US" sz="2400" b="1" dirty="0"/>
          </a:p>
        </p:txBody>
      </p:sp>
    </p:spTree>
    <p:extLst>
      <p:ext uri="{BB962C8B-B14F-4D97-AF65-F5344CB8AC3E}">
        <p14:creationId xmlns:p14="http://schemas.microsoft.com/office/powerpoint/2010/main" val="1150936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3" name="Content Placeholder 2"/>
          <p:cNvSpPr>
            <a:spLocks noGrp="1"/>
          </p:cNvSpPr>
          <p:nvPr>
            <p:ph idx="1"/>
          </p:nvPr>
        </p:nvSpPr>
        <p:spPr/>
        <p:txBody>
          <a:bodyPr/>
          <a:lstStyle/>
          <a:p>
            <a:r>
              <a:rPr lang="en-US" dirty="0" smtClean="0"/>
              <a:t>Match events to ISC reference bulletin (≤ 50s, </a:t>
            </a:r>
            <a:r>
              <a:rPr lang="en-US" dirty="0"/>
              <a:t>≤ </a:t>
            </a:r>
            <a:r>
              <a:rPr lang="en-US" dirty="0" smtClean="0"/>
              <a:t>2° discrepancy)</a:t>
            </a:r>
          </a:p>
          <a:p>
            <a:r>
              <a:rPr lang="en-US" b="1" dirty="0" smtClean="0"/>
              <a:t>Precision</a:t>
            </a:r>
            <a:r>
              <a:rPr lang="en-US" dirty="0" smtClean="0"/>
              <a:t>: of inferred events, % in reference bulletin.</a:t>
            </a:r>
          </a:p>
          <a:p>
            <a:r>
              <a:rPr lang="en-US" b="1" dirty="0" smtClean="0"/>
              <a:t>Recall</a:t>
            </a:r>
            <a:r>
              <a:rPr lang="en-US" dirty="0" smtClean="0"/>
              <a:t>: of reference events, % that were inferred.</a:t>
            </a:r>
          </a:p>
          <a:p>
            <a:r>
              <a:rPr lang="en-US" b="1" dirty="0" smtClean="0"/>
              <a:t>Location error</a:t>
            </a:r>
            <a:r>
              <a:rPr lang="en-US" dirty="0" smtClean="0"/>
              <a:t>: distance (km) from inferred to reference locations. </a:t>
            </a:r>
            <a:endParaRPr lang="en-US" b="1" dirty="0"/>
          </a:p>
        </p:txBody>
      </p:sp>
    </p:spTree>
    <p:extLst>
      <p:ext uri="{BB962C8B-B14F-4D97-AF65-F5344CB8AC3E}">
        <p14:creationId xmlns:p14="http://schemas.microsoft.com/office/powerpoint/2010/main" val="11331838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176"/>
            <a:ext cx="8229600" cy="1143000"/>
          </a:xfrm>
        </p:spPr>
        <p:txBody>
          <a:bodyPr/>
          <a:lstStyle/>
          <a:p>
            <a:r>
              <a:rPr lang="en-US" dirty="0" smtClean="0"/>
              <a:t>Precision / Recall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2921"/>
            <a:ext cx="9144000" cy="5628190"/>
          </a:xfrm>
          <a:prstGeom prst="rect">
            <a:avLst/>
          </a:prstGeom>
        </p:spPr>
      </p:pic>
      <p:sp>
        <p:nvSpPr>
          <p:cNvPr id="5" name="5-Point Star 4"/>
          <p:cNvSpPr/>
          <p:nvPr/>
        </p:nvSpPr>
        <p:spPr>
          <a:xfrm>
            <a:off x="1812325" y="1392195"/>
            <a:ext cx="247135" cy="263610"/>
          </a:xfrm>
          <a:prstGeom prst="star5">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117124" y="1375720"/>
            <a:ext cx="1268627" cy="369332"/>
          </a:xfrm>
          <a:prstGeom prst="rect">
            <a:avLst/>
          </a:prstGeom>
          <a:solidFill>
            <a:schemeClr val="bg1"/>
          </a:solidFill>
        </p:spPr>
        <p:txBody>
          <a:bodyPr wrap="square" rtlCol="0">
            <a:spAutoFit/>
          </a:bodyPr>
          <a:lstStyle/>
          <a:p>
            <a:r>
              <a:rPr lang="en-US" dirty="0" err="1" smtClean="0"/>
              <a:t>Sigvisa</a:t>
            </a:r>
            <a:r>
              <a:rPr lang="en-US" dirty="0" smtClean="0"/>
              <a:t> (all)</a:t>
            </a:r>
            <a:endParaRPr lang="en-US" dirty="0"/>
          </a:p>
        </p:txBody>
      </p:sp>
      <p:sp>
        <p:nvSpPr>
          <p:cNvPr id="7" name="5-Point Star 6"/>
          <p:cNvSpPr/>
          <p:nvPr/>
        </p:nvSpPr>
        <p:spPr>
          <a:xfrm>
            <a:off x="4757353" y="3348681"/>
            <a:ext cx="247135" cy="263610"/>
          </a:xfrm>
          <a:prstGeom prst="star5">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070390" y="3150970"/>
            <a:ext cx="1462217" cy="369332"/>
          </a:xfrm>
          <a:prstGeom prst="rect">
            <a:avLst/>
          </a:prstGeom>
          <a:solidFill>
            <a:schemeClr val="bg1"/>
          </a:solidFill>
        </p:spPr>
        <p:txBody>
          <a:bodyPr wrap="square" rtlCol="0">
            <a:spAutoFit/>
          </a:bodyPr>
          <a:lstStyle/>
          <a:p>
            <a:r>
              <a:rPr lang="en-US" dirty="0" err="1" smtClean="0"/>
              <a:t>Sigvisa</a:t>
            </a:r>
            <a:r>
              <a:rPr lang="en-US" dirty="0" smtClean="0"/>
              <a:t> (top)</a:t>
            </a:r>
            <a:endParaRPr lang="en-US" dirty="0"/>
          </a:p>
        </p:txBody>
      </p:sp>
    </p:spTree>
    <p:extLst>
      <p:ext uri="{BB962C8B-B14F-4D97-AF65-F5344CB8AC3E}">
        <p14:creationId xmlns:p14="http://schemas.microsoft.com/office/powerpoint/2010/main" val="42972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205"/>
            <a:ext cx="8229600" cy="1143000"/>
          </a:xfrm>
        </p:spPr>
        <p:txBody>
          <a:bodyPr/>
          <a:lstStyle/>
          <a:p>
            <a:r>
              <a:rPr lang="en-US" dirty="0" smtClean="0"/>
              <a:t>Recall by magnitude range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939800"/>
            <a:ext cx="8470900" cy="5918200"/>
          </a:xfrm>
          <a:prstGeom prst="rect">
            <a:avLst/>
          </a:prstGeom>
        </p:spPr>
      </p:pic>
    </p:spTree>
    <p:extLst>
      <p:ext uri="{BB962C8B-B14F-4D97-AF65-F5344CB8AC3E}">
        <p14:creationId xmlns:p14="http://schemas.microsoft.com/office/powerpoint/2010/main" val="8691486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 / SEL3 (132 events)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84" y="1171743"/>
            <a:ext cx="9144000" cy="574492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2470" y="3200400"/>
            <a:ext cx="4864608" cy="3660113"/>
          </a:xfrm>
          <a:prstGeom prst="rect">
            <a:avLst/>
          </a:prstGeom>
        </p:spPr>
      </p:pic>
      <p:sp>
        <p:nvSpPr>
          <p:cNvPr id="6" name="Rectangle 5"/>
          <p:cNvSpPr/>
          <p:nvPr/>
        </p:nvSpPr>
        <p:spPr>
          <a:xfrm>
            <a:off x="3721769" y="3721768"/>
            <a:ext cx="257378" cy="247331"/>
          </a:xfrm>
          <a:prstGeom prst="rect">
            <a:avLst/>
          </a:prstGeom>
          <a:noFill/>
          <a:ln w="412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V="1">
            <a:off x="3979147" y="3265714"/>
            <a:ext cx="458787" cy="4560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977930" y="3977871"/>
            <a:ext cx="460004" cy="27595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582160" y="3265714"/>
            <a:ext cx="2123440" cy="461665"/>
          </a:xfrm>
          <a:prstGeom prst="rect">
            <a:avLst/>
          </a:prstGeom>
          <a:noFill/>
        </p:spPr>
        <p:txBody>
          <a:bodyPr wrap="square" rtlCol="0">
            <a:spAutoFit/>
          </a:bodyPr>
          <a:lstStyle/>
          <a:p>
            <a:r>
              <a:rPr lang="en-US" sz="2400" b="1" dirty="0" smtClean="0"/>
              <a:t>Wells region</a:t>
            </a:r>
            <a:endParaRPr lang="en-US" sz="2400" b="1" dirty="0"/>
          </a:p>
        </p:txBody>
      </p:sp>
    </p:spTree>
    <p:extLst>
      <p:ext uri="{BB962C8B-B14F-4D97-AF65-F5344CB8AC3E}">
        <p14:creationId xmlns:p14="http://schemas.microsoft.com/office/powerpoint/2010/main" val="87389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610600" cy="741362"/>
          </a:xfrm>
        </p:spPr>
        <p:txBody>
          <a:bodyPr>
            <a:normAutofit fontScale="90000"/>
          </a:bodyPr>
          <a:lstStyle/>
          <a:p>
            <a:pPr algn="ctr"/>
            <a:r>
              <a:rPr lang="en-US" dirty="0" smtClean="0"/>
              <a:t>Program Objective</a:t>
            </a:r>
            <a:endParaRPr lang="en-US" dirty="0"/>
          </a:p>
        </p:txBody>
      </p:sp>
      <p:sp>
        <p:nvSpPr>
          <p:cNvPr id="3" name="Slide Number Placeholder 2"/>
          <p:cNvSpPr>
            <a:spLocks noGrp="1"/>
          </p:cNvSpPr>
          <p:nvPr>
            <p:ph type="sldNum" sz="quarter" idx="10"/>
          </p:nvPr>
        </p:nvSpPr>
        <p:spPr/>
        <p:txBody>
          <a:bodyPr/>
          <a:lstStyle/>
          <a:p>
            <a:fld id="{3C1D6807-5CE8-AE41-B373-3ECF3EDE679C}" type="slidenum">
              <a:rPr lang="en-US" smtClean="0"/>
              <a:pPr/>
              <a:t>3</a:t>
            </a:fld>
            <a:endParaRPr lang="en-US"/>
          </a:p>
        </p:txBody>
      </p:sp>
      <p:sp>
        <p:nvSpPr>
          <p:cNvPr id="4" name="TextBox 3"/>
          <p:cNvSpPr txBox="1"/>
          <p:nvPr/>
        </p:nvSpPr>
        <p:spPr>
          <a:xfrm>
            <a:off x="381000" y="1295400"/>
            <a:ext cx="5667375" cy="3570208"/>
          </a:xfrm>
          <a:prstGeom prst="rect">
            <a:avLst/>
          </a:prstGeom>
          <a:noFill/>
        </p:spPr>
        <p:txBody>
          <a:bodyPr wrap="square" rtlCol="0">
            <a:spAutoFit/>
          </a:bodyPr>
          <a:lstStyle/>
          <a:p>
            <a:pPr marL="342900" indent="-342900" algn="l">
              <a:spcAft>
                <a:spcPts val="1200"/>
              </a:spcAft>
              <a:buFont typeface="Arial"/>
              <a:buChar char="•"/>
            </a:pPr>
            <a:r>
              <a:rPr lang="en-US" sz="2800" dirty="0" smtClean="0">
                <a:latin typeface="+mn-lt"/>
              </a:rPr>
              <a:t>Problem: </a:t>
            </a:r>
            <a:r>
              <a:rPr lang="en-US" sz="2800" b="1" dirty="0" smtClean="0">
                <a:solidFill>
                  <a:srgbClr val="0000FF"/>
                </a:solidFill>
                <a:latin typeface="+mn-lt"/>
              </a:rPr>
              <a:t>nuclear test monitoring</a:t>
            </a:r>
            <a:r>
              <a:rPr lang="en-US" sz="2800" dirty="0" smtClean="0">
                <a:latin typeface="+mn-lt"/>
              </a:rPr>
              <a:t>.</a:t>
            </a:r>
          </a:p>
          <a:p>
            <a:pPr marL="342900" indent="-342900" algn="l">
              <a:spcAft>
                <a:spcPts val="1200"/>
              </a:spcAft>
              <a:buFont typeface="Arial"/>
              <a:buChar char="•"/>
            </a:pPr>
            <a:r>
              <a:rPr lang="en-US" sz="2800" dirty="0" smtClean="0">
                <a:latin typeface="+mn-lt"/>
              </a:rPr>
              <a:t>Given seismic data, infer an event bulletin.</a:t>
            </a:r>
          </a:p>
          <a:p>
            <a:pPr marL="342900" indent="-342900">
              <a:spcAft>
                <a:spcPts val="1200"/>
              </a:spcAft>
              <a:buFont typeface="Arial"/>
              <a:buChar char="•"/>
            </a:pPr>
            <a:r>
              <a:rPr lang="en-US" sz="2800" dirty="0" smtClean="0"/>
              <a:t>Approach: formulate as </a:t>
            </a:r>
            <a:r>
              <a:rPr lang="en-US" sz="2800" dirty="0" smtClean="0">
                <a:solidFill>
                  <a:schemeClr val="accent3"/>
                </a:solidFill>
              </a:rPr>
              <a:t>Bayesian inference </a:t>
            </a:r>
            <a:r>
              <a:rPr lang="en-US" sz="2800" dirty="0"/>
              <a:t>on </a:t>
            </a:r>
            <a:r>
              <a:rPr lang="en-US" sz="2800" dirty="0" smtClean="0"/>
              <a:t>seismic signals.</a:t>
            </a:r>
            <a:endParaRPr lang="en-US" sz="2800" dirty="0"/>
          </a:p>
          <a:p>
            <a:pPr marL="342900" indent="-342900" algn="l">
              <a:spcAft>
                <a:spcPts val="1200"/>
              </a:spcAft>
              <a:buFont typeface="Arial"/>
              <a:buChar char="•"/>
            </a:pPr>
            <a:r>
              <a:rPr lang="en-US" sz="2800" dirty="0" smtClean="0">
                <a:latin typeface="+mn-lt"/>
              </a:rPr>
              <a:t>Goal: </a:t>
            </a:r>
            <a:r>
              <a:rPr lang="en-US" sz="2800" dirty="0" smtClean="0">
                <a:solidFill>
                  <a:schemeClr val="accent2"/>
                </a:solidFill>
                <a:latin typeface="+mn-lt"/>
              </a:rPr>
              <a:t>improve monitoring sensitivity and accuracy.</a:t>
            </a:r>
            <a:endParaRPr lang="en-US" sz="2800" dirty="0" smtClean="0">
              <a:latin typeface="+mn-lt"/>
            </a:endParaRPr>
          </a:p>
        </p:txBody>
      </p:sp>
      <p:pic>
        <p:nvPicPr>
          <p:cNvPr id="5" name="Picture 4" descr="dprk_signals.png"/>
          <p:cNvPicPr>
            <a:picLocks/>
          </p:cNvPicPr>
          <p:nvPr/>
        </p:nvPicPr>
        <p:blipFill rotWithShape="1">
          <a:blip r:embed="rId3">
            <a:extLst>
              <a:ext uri="{28A0092B-C50C-407E-A947-70E740481C1C}">
                <a14:useLocalDpi xmlns:a14="http://schemas.microsoft.com/office/drawing/2010/main" val="0"/>
              </a:ext>
            </a:extLst>
          </a:blip>
          <a:srcRect r="49667" b="21676"/>
          <a:stretch/>
        </p:blipFill>
        <p:spPr>
          <a:xfrm>
            <a:off x="5982548" y="1490297"/>
            <a:ext cx="2923717" cy="2008593"/>
          </a:xfrm>
          <a:prstGeom prst="rect">
            <a:avLst/>
          </a:prstGeom>
        </p:spPr>
      </p:pic>
      <p:sp>
        <p:nvSpPr>
          <p:cNvPr id="6" name="Down Arrow 5"/>
          <p:cNvSpPr/>
          <p:nvPr/>
        </p:nvSpPr>
        <p:spPr>
          <a:xfrm>
            <a:off x="7320380" y="3752163"/>
            <a:ext cx="442987" cy="443047"/>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4"/>
          <a:srcRect t="9703"/>
          <a:stretch/>
        </p:blipFill>
        <p:spPr>
          <a:xfrm>
            <a:off x="6017134" y="4430158"/>
            <a:ext cx="3063366" cy="1587499"/>
          </a:xfrm>
          <a:prstGeom prst="rect">
            <a:avLst/>
          </a:prstGeom>
        </p:spPr>
      </p:pic>
    </p:spTree>
    <p:extLst>
      <p:ext uri="{BB962C8B-B14F-4D97-AF65-F5344CB8AC3E}">
        <p14:creationId xmlns:p14="http://schemas.microsoft.com/office/powerpoint/2010/main" val="9874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LEB (96 events)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84" y="1171743"/>
            <a:ext cx="9143999" cy="574492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5968" y="3200400"/>
            <a:ext cx="4864608" cy="3660113"/>
          </a:xfrm>
          <a:prstGeom prst="rect">
            <a:avLst/>
          </a:prstGeom>
        </p:spPr>
      </p:pic>
      <p:sp>
        <p:nvSpPr>
          <p:cNvPr id="15" name="Rectangle 14"/>
          <p:cNvSpPr/>
          <p:nvPr/>
        </p:nvSpPr>
        <p:spPr>
          <a:xfrm>
            <a:off x="3721769" y="3721768"/>
            <a:ext cx="257378" cy="247331"/>
          </a:xfrm>
          <a:prstGeom prst="rect">
            <a:avLst/>
          </a:prstGeom>
          <a:noFill/>
          <a:ln w="412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V="1">
            <a:off x="3979147" y="3265714"/>
            <a:ext cx="458787" cy="4560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977930" y="3977871"/>
            <a:ext cx="460004" cy="27595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582160" y="3265714"/>
            <a:ext cx="2123440" cy="461665"/>
          </a:xfrm>
          <a:prstGeom prst="rect">
            <a:avLst/>
          </a:prstGeom>
          <a:noFill/>
        </p:spPr>
        <p:txBody>
          <a:bodyPr wrap="square" rtlCol="0">
            <a:spAutoFit/>
          </a:bodyPr>
          <a:lstStyle/>
          <a:p>
            <a:r>
              <a:rPr lang="en-US" sz="2400" b="1" dirty="0" smtClean="0"/>
              <a:t>Wells region</a:t>
            </a:r>
            <a:endParaRPr lang="en-US" sz="2400" b="1" dirty="0"/>
          </a:p>
        </p:txBody>
      </p:sp>
    </p:spTree>
    <p:extLst>
      <p:ext uri="{BB962C8B-B14F-4D97-AF65-F5344CB8AC3E}">
        <p14:creationId xmlns:p14="http://schemas.microsoft.com/office/powerpoint/2010/main" val="45280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NETVISA (139 events)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84" y="1171743"/>
            <a:ext cx="9143999" cy="574492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5326" y="3200400"/>
            <a:ext cx="4864608" cy="3660113"/>
          </a:xfrm>
          <a:prstGeom prst="rect">
            <a:avLst/>
          </a:prstGeom>
        </p:spPr>
      </p:pic>
      <p:sp>
        <p:nvSpPr>
          <p:cNvPr id="6" name="Rectangle 5"/>
          <p:cNvSpPr/>
          <p:nvPr/>
        </p:nvSpPr>
        <p:spPr>
          <a:xfrm>
            <a:off x="3721769" y="3721768"/>
            <a:ext cx="257378" cy="247331"/>
          </a:xfrm>
          <a:prstGeom prst="rect">
            <a:avLst/>
          </a:prstGeom>
          <a:noFill/>
          <a:ln w="412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3979147" y="3265714"/>
            <a:ext cx="458787" cy="4560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977930" y="3977871"/>
            <a:ext cx="460004" cy="27595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82160" y="3265714"/>
            <a:ext cx="2123440" cy="461665"/>
          </a:xfrm>
          <a:prstGeom prst="rect">
            <a:avLst/>
          </a:prstGeom>
          <a:noFill/>
        </p:spPr>
        <p:txBody>
          <a:bodyPr wrap="square" rtlCol="0">
            <a:spAutoFit/>
          </a:bodyPr>
          <a:lstStyle/>
          <a:p>
            <a:r>
              <a:rPr lang="en-US" sz="2400" b="1" dirty="0" smtClean="0"/>
              <a:t>Wells region</a:t>
            </a:r>
            <a:endParaRPr lang="en-US" sz="2400" b="1" dirty="0"/>
          </a:p>
        </p:txBody>
      </p:sp>
    </p:spTree>
    <p:extLst>
      <p:ext uri="{BB962C8B-B14F-4D97-AF65-F5344CB8AC3E}">
        <p14:creationId xmlns:p14="http://schemas.microsoft.com/office/powerpoint/2010/main" val="161500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SIGVISA (all 2491 events)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84" y="1171743"/>
            <a:ext cx="9143999" cy="574492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5326" y="3200400"/>
            <a:ext cx="4864608" cy="3660113"/>
          </a:xfrm>
          <a:prstGeom prst="rect">
            <a:avLst/>
          </a:prstGeom>
        </p:spPr>
      </p:pic>
      <p:sp>
        <p:nvSpPr>
          <p:cNvPr id="6" name="Rectangle 5"/>
          <p:cNvSpPr/>
          <p:nvPr/>
        </p:nvSpPr>
        <p:spPr>
          <a:xfrm>
            <a:off x="3721769" y="3721768"/>
            <a:ext cx="257378" cy="247331"/>
          </a:xfrm>
          <a:prstGeom prst="rect">
            <a:avLst/>
          </a:prstGeom>
          <a:noFill/>
          <a:ln w="412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3979147" y="3265714"/>
            <a:ext cx="458787" cy="4560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977930" y="3977871"/>
            <a:ext cx="460004" cy="27595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82160" y="3265714"/>
            <a:ext cx="2123440" cy="461665"/>
          </a:xfrm>
          <a:prstGeom prst="rect">
            <a:avLst/>
          </a:prstGeom>
          <a:noFill/>
        </p:spPr>
        <p:txBody>
          <a:bodyPr wrap="square" rtlCol="0">
            <a:spAutoFit/>
          </a:bodyPr>
          <a:lstStyle/>
          <a:p>
            <a:r>
              <a:rPr lang="en-US" sz="2400" b="1" dirty="0" smtClean="0"/>
              <a:t>Wells region</a:t>
            </a:r>
            <a:endParaRPr lang="en-US" sz="2400" b="1" dirty="0"/>
          </a:p>
        </p:txBody>
      </p:sp>
    </p:spTree>
    <p:extLst>
      <p:ext uri="{BB962C8B-B14F-4D97-AF65-F5344CB8AC3E}">
        <p14:creationId xmlns:p14="http://schemas.microsoft.com/office/powerpoint/2010/main" val="32942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SIGVISA top events (393)</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84" y="1171743"/>
            <a:ext cx="9143999" cy="574492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5326" y="3200400"/>
            <a:ext cx="4864608" cy="3660113"/>
          </a:xfrm>
          <a:prstGeom prst="rect">
            <a:avLst/>
          </a:prstGeom>
        </p:spPr>
      </p:pic>
      <p:sp>
        <p:nvSpPr>
          <p:cNvPr id="6" name="Rectangle 5"/>
          <p:cNvSpPr/>
          <p:nvPr/>
        </p:nvSpPr>
        <p:spPr>
          <a:xfrm>
            <a:off x="3721769" y="3721768"/>
            <a:ext cx="257378" cy="247331"/>
          </a:xfrm>
          <a:prstGeom prst="rect">
            <a:avLst/>
          </a:prstGeom>
          <a:noFill/>
          <a:ln w="412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3979147" y="3265714"/>
            <a:ext cx="458787" cy="4560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977930" y="3977871"/>
            <a:ext cx="460004" cy="27595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82160" y="3265714"/>
            <a:ext cx="2123440" cy="461665"/>
          </a:xfrm>
          <a:prstGeom prst="rect">
            <a:avLst/>
          </a:prstGeom>
          <a:noFill/>
        </p:spPr>
        <p:txBody>
          <a:bodyPr wrap="square" rtlCol="0">
            <a:spAutoFit/>
          </a:bodyPr>
          <a:lstStyle/>
          <a:p>
            <a:r>
              <a:rPr lang="en-US" sz="2400" b="1" dirty="0" smtClean="0"/>
              <a:t>Wells region</a:t>
            </a:r>
            <a:endParaRPr lang="en-US" sz="2400" b="1" dirty="0"/>
          </a:p>
        </p:txBody>
      </p:sp>
    </p:spTree>
    <p:extLst>
      <p:ext uri="{BB962C8B-B14F-4D97-AF65-F5344CB8AC3E}">
        <p14:creationId xmlns:p14="http://schemas.microsoft.com/office/powerpoint/2010/main" val="47392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966"/>
            <a:ext cx="8229600" cy="1143000"/>
          </a:xfrm>
        </p:spPr>
        <p:txBody>
          <a:bodyPr/>
          <a:lstStyle/>
          <a:p>
            <a:r>
              <a:rPr lang="en-US" dirty="0" smtClean="0"/>
              <a:t>Distribution of location errors (km)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214" y="1326147"/>
            <a:ext cx="8163572" cy="5138822"/>
          </a:xfrm>
          <a:prstGeom prst="rect">
            <a:avLst/>
          </a:prstGeom>
        </p:spPr>
      </p:pic>
    </p:spTree>
    <p:extLst>
      <p:ext uri="{BB962C8B-B14F-4D97-AF65-F5344CB8AC3E}">
        <p14:creationId xmlns:p14="http://schemas.microsoft.com/office/powerpoint/2010/main" val="7934824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4428"/>
            <a:ext cx="8229600" cy="1143000"/>
          </a:xfrm>
        </p:spPr>
        <p:txBody>
          <a:bodyPr/>
          <a:lstStyle/>
          <a:p>
            <a:r>
              <a:rPr lang="en-US" dirty="0" smtClean="0"/>
              <a:t>Better than reference bulletin?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9309"/>
            <a:ext cx="9144000" cy="2286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82717"/>
            <a:ext cx="9144000" cy="2286000"/>
          </a:xfrm>
          <a:prstGeom prst="rect">
            <a:avLst/>
          </a:prstGeom>
        </p:spPr>
      </p:pic>
      <p:sp>
        <p:nvSpPr>
          <p:cNvPr id="6" name="TextBox 5"/>
          <p:cNvSpPr txBox="1"/>
          <p:nvPr/>
        </p:nvSpPr>
        <p:spPr>
          <a:xfrm>
            <a:off x="705853" y="3545309"/>
            <a:ext cx="8149389" cy="369332"/>
          </a:xfrm>
          <a:prstGeom prst="rect">
            <a:avLst/>
          </a:prstGeom>
          <a:noFill/>
        </p:spPr>
        <p:txBody>
          <a:bodyPr wrap="square" rtlCol="0">
            <a:spAutoFit/>
          </a:bodyPr>
          <a:lstStyle/>
          <a:p>
            <a:r>
              <a:rPr lang="en-US" dirty="0" smtClean="0"/>
              <a:t>Likely mining explosion at Black Thunder Mine (</a:t>
            </a:r>
            <a:r>
              <a:rPr lang="nb-NO" dirty="0" smtClean="0"/>
              <a:t>105.21</a:t>
            </a:r>
            <a:r>
              <a:rPr lang="en-US" dirty="0" smtClean="0"/>
              <a:t>°</a:t>
            </a:r>
            <a:r>
              <a:rPr lang="nb-NO" dirty="0" smtClean="0"/>
              <a:t> </a:t>
            </a:r>
            <a:r>
              <a:rPr lang="nb-NO" dirty="0"/>
              <a:t>W, </a:t>
            </a:r>
            <a:r>
              <a:rPr lang="nb-NO" dirty="0" smtClean="0"/>
              <a:t>43.75</a:t>
            </a:r>
            <a:r>
              <a:rPr lang="en-US" dirty="0" smtClean="0"/>
              <a:t>°</a:t>
            </a:r>
            <a:r>
              <a:rPr lang="nb-NO" dirty="0" smtClean="0"/>
              <a:t> N,</a:t>
            </a:r>
            <a:r>
              <a:rPr lang="nb-NO" baseline="30000" dirty="0" smtClean="0"/>
              <a:t>  </a:t>
            </a:r>
            <a:r>
              <a:rPr lang="en-US" dirty="0" err="1" smtClean="0"/>
              <a:t>mb</a:t>
            </a:r>
            <a:r>
              <a:rPr lang="en-US" dirty="0" smtClean="0"/>
              <a:t> 2.6, PDAR)</a:t>
            </a:r>
            <a:endParaRPr lang="en-US" dirty="0"/>
          </a:p>
        </p:txBody>
      </p:sp>
      <p:sp>
        <p:nvSpPr>
          <p:cNvPr id="7" name="TextBox 6"/>
          <p:cNvSpPr txBox="1"/>
          <p:nvPr/>
        </p:nvSpPr>
        <p:spPr>
          <a:xfrm>
            <a:off x="1058781" y="6368717"/>
            <a:ext cx="8438146" cy="369332"/>
          </a:xfrm>
          <a:prstGeom prst="rect">
            <a:avLst/>
          </a:prstGeom>
          <a:noFill/>
        </p:spPr>
        <p:txBody>
          <a:bodyPr wrap="square" rtlCol="0">
            <a:spAutoFit/>
          </a:bodyPr>
          <a:lstStyle/>
          <a:p>
            <a:r>
              <a:rPr lang="en-US" dirty="0"/>
              <a:t>Event near Cloverdale</a:t>
            </a:r>
            <a:r>
              <a:rPr lang="en-US"/>
              <a:t>, </a:t>
            </a:r>
            <a:r>
              <a:rPr lang="en-US" smtClean="0"/>
              <a:t>CA</a:t>
            </a:r>
            <a:r>
              <a:rPr lang="en-US" baseline="30000" smtClean="0"/>
              <a:t> </a:t>
            </a:r>
            <a:r>
              <a:rPr lang="en-US" dirty="0" smtClean="0"/>
              <a:t>(</a:t>
            </a:r>
            <a:r>
              <a:rPr lang="nb-NO" dirty="0" smtClean="0"/>
              <a:t>122.79</a:t>
            </a:r>
            <a:r>
              <a:rPr lang="en-US" dirty="0" smtClean="0"/>
              <a:t>°</a:t>
            </a:r>
            <a:r>
              <a:rPr lang="nb-NO" dirty="0" smtClean="0"/>
              <a:t> </a:t>
            </a:r>
            <a:r>
              <a:rPr lang="nb-NO" dirty="0"/>
              <a:t>W, </a:t>
            </a:r>
            <a:r>
              <a:rPr lang="nb-NO" dirty="0" smtClean="0"/>
              <a:t>38.80</a:t>
            </a:r>
            <a:r>
              <a:rPr lang="en-US" dirty="0" smtClean="0"/>
              <a:t>°</a:t>
            </a:r>
            <a:r>
              <a:rPr lang="nb-NO" dirty="0" smtClean="0"/>
              <a:t> N, </a:t>
            </a:r>
            <a:r>
              <a:rPr lang="en-US" dirty="0" err="1" smtClean="0"/>
              <a:t>mb</a:t>
            </a:r>
            <a:r>
              <a:rPr lang="en-US" dirty="0" smtClean="0"/>
              <a:t> 2.6, NVAR)</a:t>
            </a:r>
            <a:endParaRPr lang="en-US" dirty="0"/>
          </a:p>
        </p:txBody>
      </p:sp>
    </p:spTree>
    <p:extLst>
      <p:ext uri="{BB962C8B-B14F-4D97-AF65-F5344CB8AC3E}">
        <p14:creationId xmlns:p14="http://schemas.microsoft.com/office/powerpoint/2010/main" val="14713398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De novo</a:t>
            </a:r>
            <a:r>
              <a:rPr lang="en-US" dirty="0" smtClean="0"/>
              <a:t> events</a:t>
            </a:r>
            <a:endParaRPr lang="en-US" i="1" dirty="0"/>
          </a:p>
        </p:txBody>
      </p:sp>
      <p:sp>
        <p:nvSpPr>
          <p:cNvPr id="3" name="Content Placeholder 2"/>
          <p:cNvSpPr>
            <a:spLocks noGrp="1"/>
          </p:cNvSpPr>
          <p:nvPr>
            <p:ph idx="1"/>
          </p:nvPr>
        </p:nvSpPr>
        <p:spPr/>
        <p:txBody>
          <a:bodyPr/>
          <a:lstStyle/>
          <a:p>
            <a:r>
              <a:rPr lang="en-US" dirty="0" smtClean="0"/>
              <a:t>Monitoring requires detection capability even with no known prior seismicity.</a:t>
            </a:r>
          </a:p>
          <a:p>
            <a:r>
              <a:rPr lang="en-US" dirty="0"/>
              <a:t>D</a:t>
            </a:r>
            <a:r>
              <a:rPr lang="en-US" dirty="0" smtClean="0"/>
              <a:t>efine </a:t>
            </a:r>
            <a:r>
              <a:rPr lang="en-US" i="1" dirty="0" smtClean="0"/>
              <a:t>de novo </a:t>
            </a:r>
            <a:r>
              <a:rPr lang="en-US" dirty="0" smtClean="0"/>
              <a:t>as ≥ 50km from recorded historical event.</a:t>
            </a:r>
          </a:p>
          <a:p>
            <a:r>
              <a:rPr lang="en-US" dirty="0" smtClean="0"/>
              <a:t>ISC bulletin contains </a:t>
            </a:r>
            <a:r>
              <a:rPr lang="en-US" b="1" dirty="0" smtClean="0">
                <a:solidFill>
                  <a:schemeClr val="accent4">
                    <a:lumMod val="50000"/>
                  </a:schemeClr>
                </a:solidFill>
              </a:rPr>
              <a:t>24 such events </a:t>
            </a:r>
            <a:r>
              <a:rPr lang="en-US" dirty="0" smtClean="0"/>
              <a:t>between January and March 2008. </a:t>
            </a:r>
            <a:endParaRPr lang="en-US" dirty="0"/>
          </a:p>
        </p:txBody>
      </p:sp>
    </p:spTree>
    <p:extLst>
      <p:ext uri="{BB962C8B-B14F-4D97-AF65-F5344CB8AC3E}">
        <p14:creationId xmlns:p14="http://schemas.microsoft.com/office/powerpoint/2010/main" val="17215496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58072"/>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i="1" dirty="0" smtClean="0"/>
              <a:t>De novo</a:t>
            </a:r>
            <a:r>
              <a:rPr lang="en-US" dirty="0" smtClean="0"/>
              <a:t> reference events </a:t>
            </a:r>
          </a:p>
          <a:p>
            <a:r>
              <a:rPr lang="en-US" dirty="0" smtClean="0"/>
              <a:t>(24 in 3 months)</a:t>
            </a:r>
            <a:endParaRPr lang="en-US" i="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6095"/>
            <a:ext cx="9144000" cy="5667429"/>
          </a:xfrm>
          <a:prstGeom prst="rect">
            <a:avLst/>
          </a:prstGeom>
        </p:spPr>
      </p:pic>
    </p:spTree>
    <p:extLst>
      <p:ext uri="{BB962C8B-B14F-4D97-AF65-F5344CB8AC3E}">
        <p14:creationId xmlns:p14="http://schemas.microsoft.com/office/powerpoint/2010/main" val="21033340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De novo </a:t>
            </a:r>
            <a:r>
              <a:rPr lang="en-US" dirty="0" smtClean="0"/>
              <a:t>evaluation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20" y="1417638"/>
            <a:ext cx="5951621" cy="379941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8600" y="2560638"/>
            <a:ext cx="6375400" cy="4013200"/>
          </a:xfrm>
          <a:prstGeom prst="rect">
            <a:avLst/>
          </a:prstGeom>
        </p:spPr>
      </p:pic>
      <p:sp>
        <p:nvSpPr>
          <p:cNvPr id="7" name="TextBox 6"/>
          <p:cNvSpPr txBox="1"/>
          <p:nvPr/>
        </p:nvSpPr>
        <p:spPr>
          <a:xfrm>
            <a:off x="786063" y="1513890"/>
            <a:ext cx="3513221" cy="584775"/>
          </a:xfrm>
          <a:prstGeom prst="rect">
            <a:avLst/>
          </a:prstGeom>
          <a:noFill/>
        </p:spPr>
        <p:txBody>
          <a:bodyPr wrap="square" rtlCol="0">
            <a:spAutoFit/>
          </a:bodyPr>
          <a:lstStyle/>
          <a:p>
            <a:r>
              <a:rPr lang="en-US" sz="3200" b="1" dirty="0" smtClean="0"/>
              <a:t>Recall (% detected)</a:t>
            </a:r>
            <a:endParaRPr lang="en-US" sz="3200" b="1" dirty="0"/>
          </a:p>
        </p:txBody>
      </p:sp>
      <p:sp>
        <p:nvSpPr>
          <p:cNvPr id="8" name="TextBox 7"/>
          <p:cNvSpPr txBox="1"/>
          <p:nvPr/>
        </p:nvSpPr>
        <p:spPr>
          <a:xfrm>
            <a:off x="5572625" y="2608764"/>
            <a:ext cx="3942347" cy="584775"/>
          </a:xfrm>
          <a:prstGeom prst="rect">
            <a:avLst/>
          </a:prstGeom>
          <a:noFill/>
        </p:spPr>
        <p:txBody>
          <a:bodyPr wrap="square" rtlCol="0">
            <a:spAutoFit/>
          </a:bodyPr>
          <a:lstStyle/>
          <a:p>
            <a:r>
              <a:rPr lang="en-US" sz="3200" b="1" smtClean="0"/>
              <a:t>Mean location error</a:t>
            </a:r>
            <a:endParaRPr lang="en-US" sz="3200" b="1" dirty="0"/>
          </a:p>
        </p:txBody>
      </p:sp>
    </p:spTree>
    <p:extLst>
      <p:ext uri="{BB962C8B-B14F-4D97-AF65-F5344CB8AC3E}">
        <p14:creationId xmlns:p14="http://schemas.microsoft.com/office/powerpoint/2010/main" val="189094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De novo</a:t>
            </a:r>
            <a:r>
              <a:rPr lang="en-US" dirty="0" smtClean="0"/>
              <a:t> missed by SEL3/LEB</a:t>
            </a:r>
            <a:endParaRPr lang="en-US" i="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73051"/>
            <a:ext cx="9144000" cy="157613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07697"/>
            <a:ext cx="9144000" cy="157613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240506"/>
            <a:ext cx="9144000" cy="1475873"/>
          </a:xfrm>
          <a:prstGeom prst="rect">
            <a:avLst/>
          </a:prstGeom>
        </p:spPr>
      </p:pic>
      <p:sp>
        <p:nvSpPr>
          <p:cNvPr id="7" name="TextBox 6"/>
          <p:cNvSpPr txBox="1"/>
          <p:nvPr/>
        </p:nvSpPr>
        <p:spPr>
          <a:xfrm>
            <a:off x="3657602" y="2871541"/>
            <a:ext cx="2181726" cy="369332"/>
          </a:xfrm>
          <a:prstGeom prst="rect">
            <a:avLst/>
          </a:prstGeom>
          <a:solidFill>
            <a:schemeClr val="bg1"/>
          </a:solidFill>
        </p:spPr>
        <p:txBody>
          <a:bodyPr wrap="square" tIns="0" bIns="0" rtlCol="0">
            <a:spAutoFit/>
          </a:bodyPr>
          <a:lstStyle/>
          <a:p>
            <a:r>
              <a:rPr lang="en-US" sz="2400" baseline="30000" dirty="0"/>
              <a:t>NVAR (distance 183km)</a:t>
            </a:r>
            <a:endParaRPr lang="en-US" sz="2400" dirty="0"/>
          </a:p>
        </p:txBody>
      </p:sp>
      <p:sp>
        <p:nvSpPr>
          <p:cNvPr id="8" name="TextBox 7"/>
          <p:cNvSpPr txBox="1"/>
          <p:nvPr/>
        </p:nvSpPr>
        <p:spPr>
          <a:xfrm>
            <a:off x="3657602" y="4611923"/>
            <a:ext cx="2181726" cy="369332"/>
          </a:xfrm>
          <a:prstGeom prst="rect">
            <a:avLst/>
          </a:prstGeom>
          <a:solidFill>
            <a:schemeClr val="bg1"/>
          </a:solidFill>
        </p:spPr>
        <p:txBody>
          <a:bodyPr wrap="square" tIns="0" bIns="0" rtlCol="0">
            <a:spAutoFit/>
          </a:bodyPr>
          <a:lstStyle/>
          <a:p>
            <a:r>
              <a:rPr lang="en-US" sz="2400" baseline="30000" dirty="0" smtClean="0"/>
              <a:t>YBH (distance 342km)</a:t>
            </a:r>
            <a:endParaRPr lang="en-US" sz="2400" dirty="0"/>
          </a:p>
        </p:txBody>
      </p:sp>
      <p:sp>
        <p:nvSpPr>
          <p:cNvPr id="9" name="TextBox 8"/>
          <p:cNvSpPr txBox="1"/>
          <p:nvPr/>
        </p:nvSpPr>
        <p:spPr>
          <a:xfrm>
            <a:off x="2630907" y="6557026"/>
            <a:ext cx="4892839" cy="369332"/>
          </a:xfrm>
          <a:prstGeom prst="rect">
            <a:avLst/>
          </a:prstGeom>
          <a:solidFill>
            <a:schemeClr val="bg1"/>
          </a:solidFill>
        </p:spPr>
        <p:txBody>
          <a:bodyPr wrap="square" tIns="0" bIns="0" rtlCol="0">
            <a:spAutoFit/>
          </a:bodyPr>
          <a:lstStyle/>
          <a:p>
            <a:r>
              <a:rPr lang="en-US" sz="2400" baseline="30000" dirty="0" smtClean="0"/>
              <a:t>ELK (distance 407km)   </a:t>
            </a:r>
            <a:r>
              <a:rPr lang="en-US" sz="2400" b="1" baseline="30000" dirty="0" smtClean="0">
                <a:solidFill>
                  <a:srgbClr val="FF0000"/>
                </a:solidFill>
              </a:rPr>
              <a:t>NO DETECTIONS REGISTERED</a:t>
            </a:r>
            <a:endParaRPr lang="en-US" sz="2400" dirty="0">
              <a:solidFill>
                <a:srgbClr val="FF0000"/>
              </a:solidFill>
            </a:endParaRPr>
          </a:p>
        </p:txBody>
      </p:sp>
    </p:spTree>
    <p:extLst>
      <p:ext uri="{BB962C8B-B14F-4D97-AF65-F5344CB8AC3E}">
        <p14:creationId xmlns:p14="http://schemas.microsoft.com/office/powerpoint/2010/main" val="15862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4"/>
          <p:cNvSpPr>
            <a:spLocks noGrp="1" noChangeArrowheads="1"/>
          </p:cNvSpPr>
          <p:nvPr>
            <p:ph type="title"/>
          </p:nvPr>
        </p:nvSpPr>
        <p:spPr/>
        <p:txBody>
          <a:bodyPr/>
          <a:lstStyle/>
          <a:p>
            <a:pPr eaLnBrk="1" hangingPunct="1"/>
            <a:r>
              <a:rPr lang="en-US">
                <a:latin typeface="Helvetica" charset="0"/>
                <a:ea typeface="ＭＳ Ｐゴシック" charset="0"/>
              </a:rPr>
              <a:t>Bayesian monitoring</a:t>
            </a:r>
          </a:p>
        </p:txBody>
      </p:sp>
      <p:sp>
        <p:nvSpPr>
          <p:cNvPr id="50180" name="Rectangle 5"/>
          <p:cNvSpPr>
            <a:spLocks noGrp="1" noChangeArrowheads="1"/>
          </p:cNvSpPr>
          <p:nvPr>
            <p:ph type="body" idx="1"/>
          </p:nvPr>
        </p:nvSpPr>
        <p:spPr>
          <a:xfrm>
            <a:off x="457199" y="1600200"/>
            <a:ext cx="8297333" cy="4978584"/>
          </a:xfrm>
        </p:spPr>
        <p:txBody>
          <a:bodyPr>
            <a:normAutofit/>
          </a:bodyPr>
          <a:lstStyle/>
          <a:p>
            <a:pPr eaLnBrk="1" hangingPunct="1"/>
            <a:r>
              <a:rPr lang="en-US" sz="2800" dirty="0" smtClean="0">
                <a:solidFill>
                  <a:srgbClr val="C30004"/>
                </a:solidFill>
                <a:ea typeface="ＭＳ Ｐゴシック" charset="0"/>
                <a:cs typeface="Arial" charset="0"/>
              </a:rPr>
              <a:t>P</a:t>
            </a:r>
            <a:r>
              <a:rPr lang="en-US" sz="2800" baseline="-25000" dirty="0" smtClean="0">
                <a:solidFill>
                  <a:srgbClr val="C30004"/>
                </a:solidFill>
                <a:latin typeface="Symbol" charset="2"/>
                <a:ea typeface="Symbol" charset="2"/>
                <a:cs typeface="Symbol" charset="2"/>
                <a:sym typeface="Symbol" charset="0"/>
              </a:rPr>
              <a:t> </a:t>
            </a:r>
            <a:r>
              <a:rPr lang="en-US" sz="2800" dirty="0" smtClean="0">
                <a:solidFill>
                  <a:srgbClr val="C30004"/>
                </a:solidFill>
                <a:ea typeface="ＭＳ Ｐゴシック" charset="0"/>
                <a:cs typeface="Arial" charset="0"/>
              </a:rPr>
              <a:t>(</a:t>
            </a:r>
            <a:r>
              <a:rPr lang="en-US" sz="2800" dirty="0" smtClean="0">
                <a:solidFill>
                  <a:srgbClr val="C30004"/>
                </a:solidFill>
                <a:ea typeface="ＭＳ Ｐゴシック" charset="0"/>
                <a:cs typeface="Arial" charset="0"/>
              </a:rPr>
              <a:t>events) </a:t>
            </a:r>
            <a:r>
              <a:rPr lang="en-US" sz="2800" dirty="0" smtClean="0">
                <a:ea typeface="ＭＳ Ｐゴシック" charset="0"/>
                <a:cs typeface="Arial" charset="0"/>
              </a:rPr>
              <a:t>describes prior over event histories.</a:t>
            </a:r>
          </a:p>
          <a:p>
            <a:pPr eaLnBrk="1" hangingPunct="1"/>
            <a:r>
              <a:rPr lang="en-US" sz="2800" dirty="0" smtClean="0">
                <a:solidFill>
                  <a:srgbClr val="C147B2"/>
                </a:solidFill>
                <a:ea typeface="ＭＳ Ｐゴシック" charset="0"/>
                <a:cs typeface="Arial" charset="0"/>
              </a:rPr>
              <a:t>P(signals </a:t>
            </a:r>
            <a:r>
              <a:rPr lang="en-US" sz="2800" dirty="0">
                <a:solidFill>
                  <a:srgbClr val="C147B2"/>
                </a:solidFill>
                <a:ea typeface="ＭＳ Ｐゴシック" charset="0"/>
                <a:cs typeface="Arial" charset="0"/>
              </a:rPr>
              <a:t>| </a:t>
            </a:r>
            <a:r>
              <a:rPr lang="en-US" sz="2800" dirty="0" smtClean="0">
                <a:solidFill>
                  <a:srgbClr val="C147B2"/>
                </a:solidFill>
                <a:ea typeface="ＭＳ Ｐゴシック" charset="0"/>
                <a:cs typeface="Arial" charset="0"/>
              </a:rPr>
              <a:t>events) </a:t>
            </a:r>
            <a:r>
              <a:rPr lang="en-US" sz="2800" dirty="0">
                <a:ea typeface="ＭＳ Ｐゴシック" charset="0"/>
                <a:cs typeface="Arial" charset="0"/>
              </a:rPr>
              <a:t>describes </a:t>
            </a:r>
            <a:r>
              <a:rPr lang="en-US" sz="2800" dirty="0">
                <a:solidFill>
                  <a:srgbClr val="C147B2"/>
                </a:solidFill>
                <a:ea typeface="ＭＳ Ｐゴシック" charset="0"/>
                <a:cs typeface="Arial" charset="0"/>
              </a:rPr>
              <a:t>forward model </a:t>
            </a:r>
            <a:r>
              <a:rPr lang="en-US" sz="2800" dirty="0">
                <a:solidFill>
                  <a:schemeClr val="tx2"/>
                </a:solidFill>
                <a:ea typeface="ＭＳ Ｐゴシック" charset="0"/>
                <a:cs typeface="Arial" charset="0"/>
              </a:rPr>
              <a:t>based on knowledge of </a:t>
            </a:r>
            <a:r>
              <a:rPr lang="en-US" sz="2800" i="1" dirty="0">
                <a:solidFill>
                  <a:srgbClr val="0000FF"/>
                </a:solidFill>
                <a:ea typeface="ＭＳ Ｐゴシック" charset="0"/>
                <a:cs typeface="Arial" charset="0"/>
              </a:rPr>
              <a:t>seismology and </a:t>
            </a:r>
            <a:r>
              <a:rPr lang="en-US" sz="2800" i="1" dirty="0" err="1" smtClean="0">
                <a:solidFill>
                  <a:srgbClr val="0000FF"/>
                </a:solidFill>
                <a:ea typeface="ＭＳ Ｐゴシック" charset="0"/>
                <a:cs typeface="Arial" charset="0"/>
              </a:rPr>
              <a:t>seismometry</a:t>
            </a:r>
            <a:r>
              <a:rPr lang="en-US" sz="2800" i="1" dirty="0" smtClean="0">
                <a:solidFill>
                  <a:srgbClr val="0000FF"/>
                </a:solidFill>
                <a:ea typeface="ＭＳ Ｐゴシック" charset="0"/>
                <a:cs typeface="Arial" charset="0"/>
              </a:rPr>
              <a:t>.</a:t>
            </a:r>
            <a:endParaRPr lang="en-US" sz="2800" dirty="0">
              <a:ea typeface="ＭＳ Ｐゴシック" charset="0"/>
              <a:cs typeface="Arial" charset="0"/>
            </a:endParaRPr>
          </a:p>
          <a:p>
            <a:r>
              <a:rPr lang="en-US" sz="2800" dirty="0" smtClean="0">
                <a:solidFill>
                  <a:srgbClr val="009900"/>
                </a:solidFill>
                <a:cs typeface="Arial" charset="0"/>
              </a:rPr>
              <a:t>P(events </a:t>
            </a:r>
            <a:r>
              <a:rPr lang="en-US" sz="2800" dirty="0">
                <a:solidFill>
                  <a:srgbClr val="009900"/>
                </a:solidFill>
                <a:cs typeface="Arial" charset="0"/>
              </a:rPr>
              <a:t>| </a:t>
            </a:r>
            <a:r>
              <a:rPr lang="en-US" sz="2800" dirty="0" smtClean="0">
                <a:solidFill>
                  <a:srgbClr val="009900"/>
                </a:solidFill>
                <a:cs typeface="Arial" charset="0"/>
              </a:rPr>
              <a:t>signals)</a:t>
            </a:r>
            <a:r>
              <a:rPr lang="en-US" sz="2800" dirty="0" smtClean="0">
                <a:solidFill>
                  <a:srgbClr val="C147B2"/>
                </a:solidFill>
                <a:cs typeface="Arial" charset="0"/>
              </a:rPr>
              <a:t> </a:t>
            </a:r>
            <a:r>
              <a:rPr lang="en-US" sz="2800" dirty="0"/>
              <a:t>∝</a:t>
            </a:r>
            <a:r>
              <a:rPr lang="en-US" sz="2800" dirty="0" smtClean="0">
                <a:solidFill>
                  <a:srgbClr val="C147B2"/>
                </a:solidFill>
                <a:cs typeface="Arial" charset="0"/>
              </a:rPr>
              <a:t> </a:t>
            </a:r>
            <a:r>
              <a:rPr lang="en-US" sz="2800" dirty="0" smtClean="0">
                <a:solidFill>
                  <a:srgbClr val="C147B2"/>
                </a:solidFill>
                <a:cs typeface="Arial" charset="0"/>
              </a:rPr>
              <a:t>P(signals </a:t>
            </a:r>
            <a:r>
              <a:rPr lang="en-US" sz="2800" dirty="0">
                <a:solidFill>
                  <a:srgbClr val="C147B2"/>
                </a:solidFill>
                <a:cs typeface="Arial" charset="0"/>
              </a:rPr>
              <a:t>| </a:t>
            </a:r>
            <a:r>
              <a:rPr lang="en-US" sz="2800" dirty="0" smtClean="0">
                <a:solidFill>
                  <a:srgbClr val="C147B2"/>
                </a:solidFill>
                <a:cs typeface="Arial" charset="0"/>
              </a:rPr>
              <a:t>events) </a:t>
            </a:r>
            <a:r>
              <a:rPr lang="en-US" sz="2800" dirty="0" smtClean="0">
                <a:solidFill>
                  <a:srgbClr val="C30004"/>
                </a:solidFill>
                <a:cs typeface="Arial" charset="0"/>
              </a:rPr>
              <a:t>P(events</a:t>
            </a:r>
            <a:r>
              <a:rPr lang="en-US" sz="2800" dirty="0" smtClean="0">
                <a:solidFill>
                  <a:srgbClr val="C30004"/>
                </a:solidFill>
                <a:cs typeface="Arial" charset="0"/>
              </a:rPr>
              <a:t>)</a:t>
            </a:r>
          </a:p>
          <a:p>
            <a:pPr eaLnBrk="1" hangingPunct="1">
              <a:buFont typeface="Wingdings" charset="0"/>
              <a:buNone/>
            </a:pPr>
            <a:r>
              <a:rPr lang="en-US" sz="2800" dirty="0" smtClean="0">
                <a:ea typeface="ＭＳ Ｐゴシック" charset="0"/>
              </a:rPr>
              <a:t>							(compute using MCMC, etc.)</a:t>
            </a:r>
          </a:p>
          <a:p>
            <a:pPr eaLnBrk="1" hangingPunct="1">
              <a:buFont typeface="Wingdings" charset="0"/>
              <a:buNone/>
            </a:pPr>
            <a:r>
              <a:rPr lang="en-US" sz="2800" dirty="0" smtClean="0">
                <a:ea typeface="ＭＳ Ｐゴシック" charset="0"/>
              </a:rPr>
              <a:t>Advantages</a:t>
            </a:r>
            <a:r>
              <a:rPr lang="en-US" sz="2800" dirty="0">
                <a:ea typeface="ＭＳ Ｐゴシック" charset="0"/>
              </a:rPr>
              <a:t>: </a:t>
            </a:r>
          </a:p>
          <a:p>
            <a:r>
              <a:rPr lang="en-US" sz="2800" dirty="0" smtClean="0">
                <a:ea typeface="ＭＳ Ｐゴシック" charset="0"/>
              </a:rPr>
              <a:t>Correct incorporation of all evidence</a:t>
            </a:r>
          </a:p>
          <a:p>
            <a:r>
              <a:rPr lang="en-US" sz="2800" dirty="0">
                <a:ea typeface="ＭＳ Ｐゴシック" charset="0"/>
              </a:rPr>
              <a:t>Interpretable and improvable by </a:t>
            </a:r>
            <a:r>
              <a:rPr lang="en-US" sz="2800" dirty="0" smtClean="0">
                <a:ea typeface="ＭＳ Ｐゴシック" charset="0"/>
              </a:rPr>
              <a:t>seismologists</a:t>
            </a:r>
          </a:p>
          <a:p>
            <a:r>
              <a:rPr lang="en-US" sz="2800" dirty="0" smtClean="0">
                <a:ea typeface="ＭＳ Ｐゴシック" charset="0"/>
              </a:rPr>
              <a:t>Better </a:t>
            </a:r>
            <a:r>
              <a:rPr lang="en-US" sz="2800" dirty="0">
                <a:ea typeface="ＭＳ Ｐゴシック" charset="0"/>
              </a:rPr>
              <a:t>models =&gt; better </a:t>
            </a:r>
            <a:r>
              <a:rPr lang="en-US" sz="2800" dirty="0" smtClean="0">
                <a:ea typeface="ＭＳ Ｐゴシック" charset="0"/>
              </a:rPr>
              <a:t>results</a:t>
            </a:r>
          </a:p>
        </p:txBody>
      </p:sp>
    </p:spTree>
    <p:extLst>
      <p:ext uri="{BB962C8B-B14F-4D97-AF65-F5344CB8AC3E}">
        <p14:creationId xmlns:p14="http://schemas.microsoft.com/office/powerpoint/2010/main" val="88131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1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18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18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180">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180">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180">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18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p:txBody>
          <a:bodyPr>
            <a:normAutofit lnSpcReduction="10000"/>
          </a:bodyPr>
          <a:lstStyle/>
          <a:p>
            <a:r>
              <a:rPr lang="en-US" dirty="0" smtClean="0"/>
              <a:t>Support </a:t>
            </a:r>
            <a:r>
              <a:rPr lang="en-US" b="1" dirty="0" smtClean="0">
                <a:solidFill>
                  <a:schemeClr val="accent3">
                    <a:lumMod val="50000"/>
                  </a:schemeClr>
                </a:solidFill>
              </a:rPr>
              <a:t>array stations </a:t>
            </a:r>
            <a:r>
              <a:rPr lang="en-US" dirty="0" smtClean="0"/>
              <a:t>and 3C polarization analysis.</a:t>
            </a:r>
          </a:p>
          <a:p>
            <a:r>
              <a:rPr lang="en-US" dirty="0"/>
              <a:t>Expand </a:t>
            </a:r>
            <a:r>
              <a:rPr lang="en-US" b="1" dirty="0">
                <a:solidFill>
                  <a:schemeClr val="accent6">
                    <a:lumMod val="50000"/>
                  </a:schemeClr>
                </a:solidFill>
              </a:rPr>
              <a:t>source </a:t>
            </a:r>
            <a:r>
              <a:rPr lang="en-US" b="1" dirty="0" smtClean="0">
                <a:solidFill>
                  <a:schemeClr val="accent6">
                    <a:lumMod val="50000"/>
                  </a:schemeClr>
                </a:solidFill>
              </a:rPr>
              <a:t>models </a:t>
            </a:r>
            <a:r>
              <a:rPr lang="en-US" dirty="0" smtClean="0"/>
              <a:t>to include orientation, duration, spectral content. </a:t>
            </a:r>
            <a:endParaRPr lang="en-US" dirty="0" smtClean="0"/>
          </a:p>
          <a:p>
            <a:r>
              <a:rPr lang="en-US" dirty="0" smtClean="0"/>
              <a:t>Train from LEB catalog (requires </a:t>
            </a:r>
            <a:r>
              <a:rPr lang="en-US" b="1" dirty="0" smtClean="0">
                <a:solidFill>
                  <a:schemeClr val="accent1">
                    <a:lumMod val="50000"/>
                  </a:schemeClr>
                </a:solidFill>
              </a:rPr>
              <a:t>joint relocation</a:t>
            </a:r>
            <a:r>
              <a:rPr lang="en-US" dirty="0" smtClean="0"/>
              <a:t> of training events).</a:t>
            </a:r>
          </a:p>
          <a:p>
            <a:r>
              <a:rPr lang="en-US" dirty="0" smtClean="0"/>
              <a:t>Scale </a:t>
            </a:r>
            <a:r>
              <a:rPr lang="en-US" dirty="0"/>
              <a:t>training and inference procedures to </a:t>
            </a:r>
            <a:r>
              <a:rPr lang="en-US" b="1" dirty="0" smtClean="0">
                <a:solidFill>
                  <a:schemeClr val="accent2">
                    <a:lumMod val="50000"/>
                  </a:schemeClr>
                </a:solidFill>
              </a:rPr>
              <a:t>full global network monitoring</a:t>
            </a:r>
            <a:r>
              <a:rPr lang="en-US" dirty="0" smtClean="0"/>
              <a:t> (from ~</a:t>
            </a:r>
            <a:r>
              <a:rPr lang="en-US" dirty="0"/>
              <a:t>12 to ~150 stations ). </a:t>
            </a:r>
            <a:endParaRPr lang="en-US" dirty="0" smtClean="0"/>
          </a:p>
        </p:txBody>
      </p:sp>
    </p:spTree>
    <p:extLst>
      <p:ext uri="{BB962C8B-B14F-4D97-AF65-F5344CB8AC3E}">
        <p14:creationId xmlns:p14="http://schemas.microsoft.com/office/powerpoint/2010/main" val="38994905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1425575" y="520700"/>
            <a:ext cx="6292850" cy="609600"/>
          </a:xfrm>
        </p:spPr>
        <p:txBody>
          <a:bodyPr>
            <a:normAutofit fontScale="90000"/>
          </a:bodyPr>
          <a:lstStyle/>
          <a:p>
            <a:pPr algn="ctr" eaLnBrk="1" hangingPunct="1"/>
            <a:r>
              <a:rPr lang="en-US" dirty="0">
                <a:latin typeface="Univers" charset="0"/>
                <a:ea typeface="ＭＳ Ｐゴシック" charset="0"/>
                <a:cs typeface="ＭＳ Ｐゴシック" charset="0"/>
              </a:rPr>
              <a:t>Accomplishments	</a:t>
            </a:r>
          </a:p>
        </p:txBody>
      </p:sp>
      <p:sp>
        <p:nvSpPr>
          <p:cNvPr id="37892" name="Rectangle 3"/>
          <p:cNvSpPr>
            <a:spLocks noGrp="1" noChangeArrowheads="1"/>
          </p:cNvSpPr>
          <p:nvPr>
            <p:ph type="body" idx="1"/>
          </p:nvPr>
        </p:nvSpPr>
        <p:spPr>
          <a:xfrm>
            <a:off x="457200" y="1501775"/>
            <a:ext cx="8229600" cy="4525962"/>
          </a:xfrm>
        </p:spPr>
        <p:txBody>
          <a:bodyPr>
            <a:normAutofit fontScale="92500" lnSpcReduction="10000"/>
          </a:bodyPr>
          <a:lstStyle/>
          <a:p>
            <a:pPr marL="0" indent="0" eaLnBrk="1" hangingPunct="1">
              <a:buNone/>
            </a:pPr>
            <a:r>
              <a:rPr lang="en-US" sz="2200" b="1" dirty="0">
                <a:ea typeface="ＭＳ Ｐゴシック" charset="0"/>
                <a:cs typeface="ＭＳ Ｐゴシック" charset="0"/>
              </a:rPr>
              <a:t>Publications</a:t>
            </a:r>
            <a:r>
              <a:rPr lang="en-US" sz="2200" dirty="0">
                <a:ea typeface="ＭＳ Ｐゴシック" charset="0"/>
                <a:cs typeface="ＭＳ Ｐゴシック" charset="0"/>
              </a:rPr>
              <a:t>:</a:t>
            </a:r>
          </a:p>
          <a:p>
            <a:pPr lvl="1" eaLnBrk="1" hangingPunct="1"/>
            <a:r>
              <a:rPr lang="en-US" sz="2200" dirty="0" smtClean="0">
                <a:ea typeface="ＭＳ Ｐゴシック" charset="0"/>
                <a:cs typeface="ＭＳ Ｐゴシック" charset="0"/>
              </a:rPr>
              <a:t>Moore</a:t>
            </a:r>
            <a:r>
              <a:rPr lang="en-US" sz="2200" dirty="0" smtClean="0">
                <a:ea typeface="ＭＳ Ｐゴシック" charset="0"/>
                <a:cs typeface="ＭＳ Ｐゴシック" charset="0"/>
              </a:rPr>
              <a:t>, David A. and Russell, Stuart. “Gaussian Process Random Fields</a:t>
            </a:r>
            <a:r>
              <a:rPr lang="en-US" sz="2200" dirty="0" smtClean="0">
                <a:ea typeface="ＭＳ Ｐゴシック" charset="0"/>
                <a:cs typeface="ＭＳ Ｐゴシック" charset="0"/>
              </a:rPr>
              <a:t>”, </a:t>
            </a:r>
            <a:r>
              <a:rPr lang="en-US" sz="2200" i="1" dirty="0" smtClean="0">
                <a:ea typeface="ＭＳ Ｐゴシック" charset="0"/>
                <a:cs typeface="ＭＳ Ｐゴシック" charset="0"/>
              </a:rPr>
              <a:t>Neural Information</a:t>
            </a:r>
            <a:r>
              <a:rPr lang="en-US" sz="2200" dirty="0" smtClean="0">
                <a:ea typeface="ＭＳ Ｐゴシック" charset="0"/>
                <a:cs typeface="ＭＳ Ｐゴシック" charset="0"/>
              </a:rPr>
              <a:t> </a:t>
            </a:r>
            <a:r>
              <a:rPr lang="en-US" sz="2200" i="1" dirty="0" smtClean="0">
                <a:ea typeface="ＭＳ Ｐゴシック" charset="0"/>
                <a:cs typeface="ＭＳ Ｐゴシック" charset="0"/>
              </a:rPr>
              <a:t>Processing Systems (</a:t>
            </a:r>
            <a:r>
              <a:rPr lang="en-US" sz="2200" dirty="0" smtClean="0">
                <a:ea typeface="ＭＳ Ｐゴシック" charset="0"/>
                <a:cs typeface="ＭＳ Ｐゴシック" charset="0"/>
              </a:rPr>
              <a:t>NIPS 2015). </a:t>
            </a:r>
            <a:endParaRPr lang="en-US" sz="2200" dirty="0">
              <a:ea typeface="ＭＳ Ｐゴシック" charset="0"/>
              <a:cs typeface="ＭＳ Ｐゴシック" charset="0"/>
            </a:endParaRPr>
          </a:p>
          <a:p>
            <a:pPr marL="0" indent="0" eaLnBrk="1" hangingPunct="1">
              <a:buNone/>
            </a:pPr>
            <a:r>
              <a:rPr lang="en-US" sz="2200" b="1" dirty="0" smtClean="0">
                <a:ea typeface="ＭＳ Ｐゴシック" charset="0"/>
                <a:cs typeface="ＭＳ Ｐゴシック" charset="0"/>
              </a:rPr>
              <a:t>Presentations</a:t>
            </a:r>
            <a:r>
              <a:rPr lang="en-US" sz="2200" dirty="0" smtClean="0">
                <a:ea typeface="ＭＳ Ｐゴシック" charset="0"/>
                <a:cs typeface="ＭＳ Ｐゴシック" charset="0"/>
              </a:rPr>
              <a:t>:</a:t>
            </a:r>
          </a:p>
          <a:p>
            <a:pPr lvl="1"/>
            <a:r>
              <a:rPr lang="en-US" sz="2200" i="1" dirty="0">
                <a:ea typeface="ＭＳ Ｐゴシック" charset="0"/>
                <a:cs typeface="ＭＳ Ｐゴシック" charset="0"/>
              </a:rPr>
              <a:t>Neural Information</a:t>
            </a:r>
            <a:r>
              <a:rPr lang="en-US" sz="2200" dirty="0">
                <a:ea typeface="ＭＳ Ｐゴシック" charset="0"/>
                <a:cs typeface="ＭＳ Ｐゴシック" charset="0"/>
              </a:rPr>
              <a:t> </a:t>
            </a:r>
            <a:r>
              <a:rPr lang="en-US" sz="2200" i="1" dirty="0">
                <a:ea typeface="ＭＳ Ｐゴシック" charset="0"/>
                <a:cs typeface="ＭＳ Ｐゴシック" charset="0"/>
              </a:rPr>
              <a:t>Processing </a:t>
            </a:r>
            <a:r>
              <a:rPr lang="en-US" sz="2200" i="1" dirty="0" smtClean="0">
                <a:ea typeface="ＭＳ Ｐゴシック" charset="0"/>
                <a:cs typeface="ＭＳ Ｐゴシック" charset="0"/>
              </a:rPr>
              <a:t>Systems (NIPS</a:t>
            </a:r>
            <a:r>
              <a:rPr lang="en-US" sz="2200" i="1" dirty="0" smtClean="0">
                <a:ea typeface="ＭＳ Ｐゴシック" charset="0"/>
                <a:cs typeface="ＭＳ Ｐゴシック" charset="0"/>
              </a:rPr>
              <a:t>)</a:t>
            </a:r>
            <a:r>
              <a:rPr lang="en-US" sz="2200" dirty="0" smtClean="0">
                <a:ea typeface="ＭＳ Ｐゴシック" charset="0"/>
                <a:cs typeface="ＭＳ Ｐゴシック" charset="0"/>
              </a:rPr>
              <a:t>, Montreal, </a:t>
            </a:r>
            <a:r>
              <a:rPr lang="en-US" sz="2200" dirty="0" smtClean="0">
                <a:ea typeface="ＭＳ Ｐゴシック" charset="0"/>
                <a:cs typeface="ＭＳ Ｐゴシック" charset="0"/>
              </a:rPr>
              <a:t>Canada. </a:t>
            </a:r>
            <a:r>
              <a:rPr lang="en-US" sz="2200" dirty="0" smtClean="0">
                <a:ea typeface="ＭＳ Ｐゴシック" charset="0"/>
                <a:cs typeface="ＭＳ Ｐゴシック" charset="0"/>
              </a:rPr>
              <a:t>(December 2015)</a:t>
            </a:r>
            <a:endParaRPr lang="en-US" sz="2200" dirty="0" smtClean="0">
              <a:ea typeface="ＭＳ Ｐゴシック" charset="0"/>
              <a:cs typeface="ＭＳ Ｐゴシック" charset="0"/>
            </a:endParaRPr>
          </a:p>
          <a:p>
            <a:pPr lvl="1"/>
            <a:r>
              <a:rPr lang="en-US" sz="2200" i="1" dirty="0" smtClean="0">
                <a:ea typeface="ＭＳ Ｐゴシック" charset="0"/>
                <a:cs typeface="ＭＳ Ｐゴシック" charset="0"/>
              </a:rPr>
              <a:t>American Geophysical Union Fall Meeting (AGU)</a:t>
            </a:r>
            <a:r>
              <a:rPr lang="en-US" sz="2200" dirty="0" smtClean="0">
                <a:ea typeface="ＭＳ Ｐゴシック" charset="0"/>
                <a:cs typeface="ＭＳ Ｐゴシック" charset="0"/>
              </a:rPr>
              <a:t>, San Francisco, CA. (December 2015)</a:t>
            </a:r>
          </a:p>
          <a:p>
            <a:pPr marL="0" indent="0">
              <a:buNone/>
            </a:pPr>
            <a:r>
              <a:rPr lang="en-US" sz="2200" b="1" dirty="0" smtClean="0">
                <a:ea typeface="ＭＳ Ｐゴシック" charset="0"/>
                <a:cs typeface="ＭＳ Ｐゴシック" charset="0"/>
              </a:rPr>
              <a:t>Undergraduate research projects: </a:t>
            </a:r>
          </a:p>
          <a:p>
            <a:pPr lvl="1"/>
            <a:r>
              <a:rPr lang="en-US" sz="2200" dirty="0" err="1" smtClean="0"/>
              <a:t>Zhiyuan</a:t>
            </a:r>
            <a:r>
              <a:rPr lang="en-US" sz="2200" dirty="0" smtClean="0"/>
              <a:t> Lin</a:t>
            </a:r>
            <a:r>
              <a:rPr lang="en-US" sz="2200" dirty="0" smtClean="0">
                <a:ea typeface="ＭＳ Ｐゴシック" charset="0"/>
                <a:cs typeface="ＭＳ Ｐゴシック" charset="0"/>
              </a:rPr>
              <a:t>: GPU parallelization of </a:t>
            </a:r>
            <a:r>
              <a:rPr lang="en-US" sz="2200" dirty="0" err="1" smtClean="0">
                <a:ea typeface="ＭＳ Ｐゴシック" charset="0"/>
                <a:cs typeface="ＭＳ Ｐゴシック" charset="0"/>
              </a:rPr>
              <a:t>Kalman</a:t>
            </a:r>
            <a:r>
              <a:rPr lang="en-US" sz="2200" dirty="0" smtClean="0">
                <a:ea typeface="ＭＳ Ｐゴシック" charset="0"/>
                <a:cs typeface="ＭＳ Ｐゴシック" charset="0"/>
              </a:rPr>
              <a:t> filter likelihoods</a:t>
            </a:r>
          </a:p>
          <a:p>
            <a:pPr lvl="1"/>
            <a:r>
              <a:rPr lang="en-US" sz="2200" dirty="0" smtClean="0">
                <a:ea typeface="ＭＳ Ｐゴシック" charset="0"/>
                <a:cs typeface="ＭＳ Ｐゴシック" charset="0"/>
              </a:rPr>
              <a:t>Jun Song: Parallel sampling via Chromatic Metropolis-Hastings </a:t>
            </a:r>
            <a:endParaRPr lang="en-US" sz="2200" dirty="0" smtClean="0">
              <a:ea typeface="ＭＳ Ｐゴシック" charset="0"/>
              <a:cs typeface="ＭＳ Ｐゴシック" charset="0"/>
            </a:endParaRPr>
          </a:p>
          <a:p>
            <a:pPr marL="57150" indent="0">
              <a:buNone/>
            </a:pPr>
            <a:r>
              <a:rPr lang="en-US" sz="2200" b="1" dirty="0" smtClean="0">
                <a:ea typeface="ＭＳ Ｐゴシック" charset="0"/>
                <a:cs typeface="ＭＳ Ｐゴシック" charset="0"/>
              </a:rPr>
              <a:t>PhD theses: </a:t>
            </a:r>
          </a:p>
          <a:p>
            <a:pPr marL="800100" lvl="1"/>
            <a:r>
              <a:rPr lang="en-US" sz="2200" dirty="0" smtClean="0">
                <a:solidFill>
                  <a:srgbClr val="000000"/>
                </a:solidFill>
                <a:ea typeface="ＭＳ Ｐゴシック" charset="0"/>
                <a:cs typeface="ＭＳ Ｐゴシック" charset="0"/>
              </a:rPr>
              <a:t>Moore, David A.</a:t>
            </a:r>
            <a:r>
              <a:rPr lang="en-US" sz="2200" b="1" dirty="0" smtClean="0">
                <a:solidFill>
                  <a:srgbClr val="000000"/>
                </a:solidFill>
                <a:ea typeface="ＭＳ Ｐゴシック" charset="0"/>
                <a:cs typeface="ＭＳ Ｐゴシック" charset="0"/>
              </a:rPr>
              <a:t> </a:t>
            </a:r>
            <a:r>
              <a:rPr lang="en-US" sz="2200" i="1" dirty="0" smtClean="0">
                <a:solidFill>
                  <a:srgbClr val="000000"/>
                </a:solidFill>
              </a:rPr>
              <a:t>Signal-Based Bayesian Seismic Monitoring</a:t>
            </a:r>
            <a:r>
              <a:rPr lang="en-US" sz="2200" dirty="0" smtClean="0">
                <a:solidFill>
                  <a:srgbClr val="000000"/>
                </a:solidFill>
              </a:rPr>
              <a:t>, UC Berkeley. (expected Summer 2016)</a:t>
            </a:r>
            <a:endParaRPr lang="en-US" sz="2200" dirty="0">
              <a:solidFill>
                <a:srgbClr val="000000"/>
              </a:solidFill>
            </a:endParaRPr>
          </a:p>
          <a:p>
            <a:pPr marL="57150" indent="0">
              <a:buNone/>
            </a:pPr>
            <a:endParaRPr lang="en-US" sz="2400" b="1" i="1" dirty="0" smtClean="0">
              <a:latin typeface="Univers" charset="0"/>
              <a:ea typeface="ＭＳ Ｐゴシック" charset="0"/>
              <a:cs typeface="ＭＳ Ｐゴシック" charset="0"/>
            </a:endParaRPr>
          </a:p>
        </p:txBody>
      </p:sp>
    </p:spTree>
    <p:extLst>
      <p:ext uri="{BB962C8B-B14F-4D97-AF65-F5344CB8AC3E}">
        <p14:creationId xmlns:p14="http://schemas.microsoft.com/office/powerpoint/2010/main" val="23850184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457200" y="1298575"/>
            <a:ext cx="8229600" cy="5559425"/>
          </a:xfrm>
        </p:spPr>
        <p:txBody>
          <a:bodyPr>
            <a:normAutofit/>
          </a:bodyPr>
          <a:lstStyle/>
          <a:p>
            <a:r>
              <a:rPr lang="en-US" dirty="0" smtClean="0"/>
              <a:t>SIG-VISA’s forward model captures physical assumptions of </a:t>
            </a:r>
            <a:r>
              <a:rPr lang="en-US" dirty="0" smtClean="0">
                <a:solidFill>
                  <a:schemeClr val="accent3"/>
                </a:solidFill>
              </a:rPr>
              <a:t>waveform matching</a:t>
            </a:r>
            <a:r>
              <a:rPr lang="en-US" dirty="0" smtClean="0"/>
              <a:t>, </a:t>
            </a:r>
            <a:r>
              <a:rPr lang="en-US" dirty="0" smtClean="0">
                <a:solidFill>
                  <a:schemeClr val="accent4"/>
                </a:solidFill>
              </a:rPr>
              <a:t>double differencing</a:t>
            </a:r>
            <a:r>
              <a:rPr lang="en-US" dirty="0" smtClean="0"/>
              <a:t>, </a:t>
            </a:r>
            <a:r>
              <a:rPr lang="en-US" dirty="0" smtClean="0">
                <a:solidFill>
                  <a:schemeClr val="accent6"/>
                </a:solidFill>
              </a:rPr>
              <a:t>array beamforming</a:t>
            </a:r>
            <a:r>
              <a:rPr lang="en-US" dirty="0" smtClean="0"/>
              <a:t>, and </a:t>
            </a:r>
            <a:r>
              <a:rPr lang="en-US" dirty="0" smtClean="0">
                <a:solidFill>
                  <a:schemeClr val="accent2"/>
                </a:solidFill>
              </a:rPr>
              <a:t>detection-based </a:t>
            </a:r>
            <a:r>
              <a:rPr lang="en-US" dirty="0" smtClean="0"/>
              <a:t>systems, in a unified Bayesian inference system.</a:t>
            </a:r>
          </a:p>
          <a:p>
            <a:r>
              <a:rPr lang="en-US" dirty="0" smtClean="0"/>
              <a:t>New inference proposals </a:t>
            </a:r>
            <a:r>
              <a:rPr lang="en-US" dirty="0" smtClean="0"/>
              <a:t>using probabilistic formulation of cross-correlation.</a:t>
            </a:r>
            <a:endParaRPr lang="en-US" dirty="0"/>
          </a:p>
          <a:p>
            <a:r>
              <a:rPr lang="en-US" dirty="0" smtClean="0"/>
              <a:t>Western US results: 3</a:t>
            </a:r>
            <a:r>
              <a:rPr lang="en-US" dirty="0"/>
              <a:t>x</a:t>
            </a:r>
            <a:r>
              <a:rPr lang="en-US" dirty="0" smtClean="0"/>
              <a:t> recall vs SEL3 (2.6x vs NETVISA) at same precision, detects </a:t>
            </a:r>
            <a:r>
              <a:rPr lang="en-US" i="1" dirty="0" smtClean="0"/>
              <a:t>de novo</a:t>
            </a:r>
            <a:r>
              <a:rPr lang="en-US" dirty="0" smtClean="0"/>
              <a:t> events missed by detection-based systems. </a:t>
            </a:r>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3891157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5263"/>
            <a:ext cx="8229600" cy="1143000"/>
          </a:xfrm>
        </p:spPr>
        <p:txBody>
          <a:bodyPr/>
          <a:lstStyle/>
          <a:p>
            <a:r>
              <a:rPr lang="en-US" dirty="0" smtClean="0"/>
              <a:t>Global Beamforming</a:t>
            </a:r>
            <a:endParaRPr lang="en-US" dirty="0"/>
          </a:p>
        </p:txBody>
      </p:sp>
      <p:pic>
        <p:nvPicPr>
          <p:cNvPr id="6" name="Picture 5"/>
          <p:cNvPicPr>
            <a:picLocks noChangeAspect="1"/>
          </p:cNvPicPr>
          <p:nvPr/>
        </p:nvPicPr>
        <p:blipFill>
          <a:blip r:embed="rId3"/>
          <a:stretch>
            <a:fillRect/>
          </a:stretch>
        </p:blipFill>
        <p:spPr>
          <a:xfrm>
            <a:off x="0" y="1270000"/>
            <a:ext cx="8776177" cy="6858000"/>
          </a:xfrm>
          <a:prstGeom prst="rect">
            <a:avLst/>
          </a:prstGeom>
        </p:spPr>
      </p:pic>
      <p:pic>
        <p:nvPicPr>
          <p:cNvPr id="9" name="Picture 8"/>
          <p:cNvPicPr>
            <a:picLocks noChangeAspect="1"/>
          </p:cNvPicPr>
          <p:nvPr/>
        </p:nvPicPr>
        <p:blipFill>
          <a:blip r:embed="rId4"/>
          <a:stretch>
            <a:fillRect/>
          </a:stretch>
        </p:blipFill>
        <p:spPr>
          <a:xfrm>
            <a:off x="4114800" y="1828800"/>
            <a:ext cx="4893972" cy="3657600"/>
          </a:xfrm>
          <a:prstGeom prst="rect">
            <a:avLst/>
          </a:prstGeom>
          <a:solidFill>
            <a:schemeClr val="bg1">
              <a:alpha val="90000"/>
            </a:schemeClr>
          </a:solidFill>
          <a:effectLst>
            <a:outerShdw blurRad="50800" dist="38100" dir="2700000" algn="tl" rotWithShape="0">
              <a:srgbClr val="000000">
                <a:alpha val="43000"/>
              </a:srgbClr>
            </a:outerShdw>
          </a:effectLst>
        </p:spPr>
      </p:pic>
      <p:sp>
        <p:nvSpPr>
          <p:cNvPr id="11" name="TextBox 10"/>
          <p:cNvSpPr txBox="1"/>
          <p:nvPr/>
        </p:nvSpPr>
        <p:spPr>
          <a:xfrm>
            <a:off x="4222750" y="4857750"/>
            <a:ext cx="3873500" cy="584776"/>
          </a:xfrm>
          <a:prstGeom prst="rect">
            <a:avLst/>
          </a:prstGeom>
          <a:noFill/>
        </p:spPr>
        <p:txBody>
          <a:bodyPr wrap="square" rtlCol="0">
            <a:spAutoFit/>
          </a:bodyPr>
          <a:lstStyle/>
          <a:p>
            <a:r>
              <a:rPr lang="en-US" sz="3200" b="1" dirty="0" smtClean="0"/>
              <a:t>AKTO</a:t>
            </a:r>
            <a:r>
              <a:rPr lang="en-US" sz="3200" dirty="0" smtClean="0"/>
              <a:t>, 0.8-4.5Hz, 60s</a:t>
            </a:r>
            <a:endParaRPr lang="en-US" sz="3200" dirty="0"/>
          </a:p>
        </p:txBody>
      </p:sp>
    </p:spTree>
    <p:extLst>
      <p:ext uri="{BB962C8B-B14F-4D97-AF65-F5344CB8AC3E}">
        <p14:creationId xmlns:p14="http://schemas.microsoft.com/office/powerpoint/2010/main" val="22657831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5263"/>
            <a:ext cx="8229600" cy="1143000"/>
          </a:xfrm>
        </p:spPr>
        <p:txBody>
          <a:bodyPr/>
          <a:lstStyle/>
          <a:p>
            <a:r>
              <a:rPr lang="en-US" dirty="0" smtClean="0"/>
              <a:t>Global Beamforming</a:t>
            </a:r>
            <a:endParaRPr lang="en-US" dirty="0"/>
          </a:p>
        </p:txBody>
      </p:sp>
      <p:pic>
        <p:nvPicPr>
          <p:cNvPr id="6" name="Picture 5"/>
          <p:cNvPicPr>
            <a:picLocks noChangeAspect="1"/>
          </p:cNvPicPr>
          <p:nvPr/>
        </p:nvPicPr>
        <p:blipFill>
          <a:blip r:embed="rId3"/>
          <a:stretch>
            <a:fillRect/>
          </a:stretch>
        </p:blipFill>
        <p:spPr>
          <a:xfrm>
            <a:off x="0" y="1270000"/>
            <a:ext cx="8776177" cy="6858000"/>
          </a:xfrm>
          <a:prstGeom prst="rect">
            <a:avLst/>
          </a:prstGeom>
        </p:spPr>
      </p:pic>
      <p:pic>
        <p:nvPicPr>
          <p:cNvPr id="3" name="Picture 2"/>
          <p:cNvPicPr>
            <a:picLocks noChangeAspect="1"/>
          </p:cNvPicPr>
          <p:nvPr/>
        </p:nvPicPr>
        <p:blipFill>
          <a:blip r:embed="rId4"/>
          <a:stretch>
            <a:fillRect/>
          </a:stretch>
        </p:blipFill>
        <p:spPr>
          <a:xfrm>
            <a:off x="4114800" y="1828800"/>
            <a:ext cx="4893972" cy="3657600"/>
          </a:xfrm>
          <a:prstGeom prst="rect">
            <a:avLst/>
          </a:prstGeom>
          <a:solidFill>
            <a:schemeClr val="bg1">
              <a:alpha val="90000"/>
            </a:schemeClr>
          </a:solidFill>
          <a:effectLst>
            <a:outerShdw blurRad="50800" dist="38100" dir="2700000" algn="tl" rotWithShape="0">
              <a:srgbClr val="000000">
                <a:alpha val="43000"/>
              </a:srgbClr>
            </a:outerShdw>
          </a:effectLst>
        </p:spPr>
      </p:pic>
      <p:sp>
        <p:nvSpPr>
          <p:cNvPr id="7" name="TextBox 6"/>
          <p:cNvSpPr txBox="1"/>
          <p:nvPr/>
        </p:nvSpPr>
        <p:spPr>
          <a:xfrm>
            <a:off x="4222750" y="4857750"/>
            <a:ext cx="3873500" cy="584776"/>
          </a:xfrm>
          <a:prstGeom prst="rect">
            <a:avLst/>
          </a:prstGeom>
          <a:noFill/>
        </p:spPr>
        <p:txBody>
          <a:bodyPr wrap="square" rtlCol="0">
            <a:spAutoFit/>
          </a:bodyPr>
          <a:lstStyle/>
          <a:p>
            <a:r>
              <a:rPr lang="en-US" sz="3200" b="1" dirty="0" smtClean="0"/>
              <a:t>AKTO</a:t>
            </a:r>
            <a:r>
              <a:rPr lang="en-US" sz="3200" dirty="0" smtClean="0"/>
              <a:t>, 0.8-4.5Hz, 60s</a:t>
            </a:r>
            <a:endParaRPr lang="en-US" sz="3200" dirty="0"/>
          </a:p>
        </p:txBody>
      </p:sp>
    </p:spTree>
    <p:extLst>
      <p:ext uri="{BB962C8B-B14F-4D97-AF65-F5344CB8AC3E}">
        <p14:creationId xmlns:p14="http://schemas.microsoft.com/office/powerpoint/2010/main" val="1086098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5263"/>
            <a:ext cx="8229600" cy="1143000"/>
          </a:xfrm>
        </p:spPr>
        <p:txBody>
          <a:bodyPr/>
          <a:lstStyle/>
          <a:p>
            <a:r>
              <a:rPr lang="en-US" dirty="0" smtClean="0"/>
              <a:t>Global Beamforming</a:t>
            </a:r>
            <a:endParaRPr lang="en-US" dirty="0"/>
          </a:p>
        </p:txBody>
      </p:sp>
      <p:pic>
        <p:nvPicPr>
          <p:cNvPr id="6" name="Picture 5"/>
          <p:cNvPicPr>
            <a:picLocks noChangeAspect="1"/>
          </p:cNvPicPr>
          <p:nvPr/>
        </p:nvPicPr>
        <p:blipFill>
          <a:blip r:embed="rId3"/>
          <a:stretch>
            <a:fillRect/>
          </a:stretch>
        </p:blipFill>
        <p:spPr>
          <a:xfrm>
            <a:off x="0" y="1270000"/>
            <a:ext cx="8776177" cy="6858000"/>
          </a:xfrm>
          <a:prstGeom prst="rect">
            <a:avLst/>
          </a:prstGeom>
        </p:spPr>
      </p:pic>
      <p:pic>
        <p:nvPicPr>
          <p:cNvPr id="4" name="Picture 3"/>
          <p:cNvPicPr>
            <a:picLocks noChangeAspect="1"/>
          </p:cNvPicPr>
          <p:nvPr/>
        </p:nvPicPr>
        <p:blipFill rotWithShape="1">
          <a:blip r:embed="rId4"/>
          <a:srcRect l="2464"/>
          <a:stretch/>
        </p:blipFill>
        <p:spPr>
          <a:xfrm>
            <a:off x="4095751" y="1828800"/>
            <a:ext cx="4902178" cy="3657600"/>
          </a:xfrm>
          <a:prstGeom prst="rect">
            <a:avLst/>
          </a:prstGeom>
          <a:solidFill>
            <a:schemeClr val="bg1">
              <a:alpha val="90000"/>
            </a:schemeClr>
          </a:solidFill>
          <a:effectLst>
            <a:outerShdw blurRad="50800" dist="38100" dir="2700000" algn="tl" rotWithShape="0">
              <a:srgbClr val="000000">
                <a:alpha val="43000"/>
              </a:srgbClr>
            </a:outerShdw>
          </a:effectLst>
        </p:spPr>
      </p:pic>
      <p:sp>
        <p:nvSpPr>
          <p:cNvPr id="7" name="TextBox 6"/>
          <p:cNvSpPr txBox="1"/>
          <p:nvPr/>
        </p:nvSpPr>
        <p:spPr>
          <a:xfrm>
            <a:off x="4222750" y="4857750"/>
            <a:ext cx="3873500" cy="584776"/>
          </a:xfrm>
          <a:prstGeom prst="rect">
            <a:avLst/>
          </a:prstGeom>
          <a:noFill/>
        </p:spPr>
        <p:txBody>
          <a:bodyPr wrap="square" rtlCol="0">
            <a:spAutoFit/>
          </a:bodyPr>
          <a:lstStyle/>
          <a:p>
            <a:r>
              <a:rPr lang="en-US" sz="3200" b="1" dirty="0" smtClean="0"/>
              <a:t>AKTO</a:t>
            </a:r>
            <a:r>
              <a:rPr lang="en-US" sz="3200" dirty="0" smtClean="0"/>
              <a:t>, 0.8-4.5Hz, 60s</a:t>
            </a:r>
            <a:endParaRPr lang="en-US" sz="3200" dirty="0"/>
          </a:p>
        </p:txBody>
      </p:sp>
    </p:spTree>
    <p:extLst>
      <p:ext uri="{BB962C8B-B14F-4D97-AF65-F5344CB8AC3E}">
        <p14:creationId xmlns:p14="http://schemas.microsoft.com/office/powerpoint/2010/main" val="10025245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5263"/>
            <a:ext cx="8229600" cy="1143000"/>
          </a:xfrm>
        </p:spPr>
        <p:txBody>
          <a:bodyPr/>
          <a:lstStyle/>
          <a:p>
            <a:r>
              <a:rPr lang="en-US" dirty="0" smtClean="0"/>
              <a:t>Global Beamforming</a:t>
            </a:r>
            <a:endParaRPr lang="en-US" dirty="0"/>
          </a:p>
        </p:txBody>
      </p:sp>
      <p:pic>
        <p:nvPicPr>
          <p:cNvPr id="6" name="Picture 5"/>
          <p:cNvPicPr>
            <a:picLocks noChangeAspect="1"/>
          </p:cNvPicPr>
          <p:nvPr/>
        </p:nvPicPr>
        <p:blipFill>
          <a:blip r:embed="rId3"/>
          <a:stretch>
            <a:fillRect/>
          </a:stretch>
        </p:blipFill>
        <p:spPr>
          <a:xfrm>
            <a:off x="0" y="1270000"/>
            <a:ext cx="8776177" cy="6858000"/>
          </a:xfrm>
          <a:prstGeom prst="rect">
            <a:avLst/>
          </a:prstGeom>
        </p:spPr>
      </p:pic>
      <p:pic>
        <p:nvPicPr>
          <p:cNvPr id="4" name="Picture 3"/>
          <p:cNvPicPr>
            <a:picLocks noChangeAspect="1"/>
          </p:cNvPicPr>
          <p:nvPr/>
        </p:nvPicPr>
        <p:blipFill>
          <a:blip r:embed="rId4"/>
          <a:stretch>
            <a:fillRect/>
          </a:stretch>
        </p:blipFill>
        <p:spPr>
          <a:xfrm>
            <a:off x="4114800" y="1828800"/>
            <a:ext cx="4893972" cy="3657600"/>
          </a:xfrm>
          <a:prstGeom prst="rect">
            <a:avLst/>
          </a:prstGeom>
          <a:solidFill>
            <a:schemeClr val="bg1">
              <a:alpha val="90000"/>
            </a:schemeClr>
          </a:solidFill>
          <a:effectLst>
            <a:outerShdw blurRad="50800" dist="38100" dir="2700000" algn="tl" rotWithShape="0">
              <a:srgbClr val="000000">
                <a:alpha val="43000"/>
              </a:srgbClr>
            </a:outerShdw>
          </a:effectLst>
        </p:spPr>
      </p:pic>
      <p:sp>
        <p:nvSpPr>
          <p:cNvPr id="7" name="TextBox 6"/>
          <p:cNvSpPr txBox="1"/>
          <p:nvPr/>
        </p:nvSpPr>
        <p:spPr>
          <a:xfrm>
            <a:off x="4222750" y="4857750"/>
            <a:ext cx="3873500" cy="584776"/>
          </a:xfrm>
          <a:prstGeom prst="rect">
            <a:avLst/>
          </a:prstGeom>
          <a:noFill/>
        </p:spPr>
        <p:txBody>
          <a:bodyPr wrap="square" rtlCol="0">
            <a:spAutoFit/>
          </a:bodyPr>
          <a:lstStyle/>
          <a:p>
            <a:r>
              <a:rPr lang="en-US" sz="3200" b="1" dirty="0" smtClean="0"/>
              <a:t>AKTO</a:t>
            </a:r>
            <a:r>
              <a:rPr lang="en-US" sz="3200" dirty="0" smtClean="0"/>
              <a:t>, 0.8-4.5Hz, 60s</a:t>
            </a:r>
            <a:endParaRPr lang="en-US" sz="3200" dirty="0"/>
          </a:p>
        </p:txBody>
      </p:sp>
    </p:spTree>
    <p:extLst>
      <p:ext uri="{BB962C8B-B14F-4D97-AF65-F5344CB8AC3E}">
        <p14:creationId xmlns:p14="http://schemas.microsoft.com/office/powerpoint/2010/main" val="5927249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5263"/>
            <a:ext cx="8229600" cy="1143000"/>
          </a:xfrm>
        </p:spPr>
        <p:txBody>
          <a:bodyPr/>
          <a:lstStyle/>
          <a:p>
            <a:r>
              <a:rPr lang="en-US" dirty="0" smtClean="0"/>
              <a:t>Global Beamforming</a:t>
            </a:r>
            <a:endParaRPr lang="en-US" dirty="0"/>
          </a:p>
        </p:txBody>
      </p:sp>
      <p:pic>
        <p:nvPicPr>
          <p:cNvPr id="6" name="Picture 5"/>
          <p:cNvPicPr>
            <a:picLocks noChangeAspect="1"/>
          </p:cNvPicPr>
          <p:nvPr/>
        </p:nvPicPr>
        <p:blipFill>
          <a:blip r:embed="rId3"/>
          <a:stretch>
            <a:fillRect/>
          </a:stretch>
        </p:blipFill>
        <p:spPr>
          <a:xfrm>
            <a:off x="0" y="1270000"/>
            <a:ext cx="8776177" cy="6858000"/>
          </a:xfrm>
          <a:prstGeom prst="rect">
            <a:avLst/>
          </a:prstGeom>
        </p:spPr>
      </p:pic>
      <p:pic>
        <p:nvPicPr>
          <p:cNvPr id="4" name="Picture 3"/>
          <p:cNvPicPr>
            <a:picLocks noChangeAspect="1"/>
          </p:cNvPicPr>
          <p:nvPr/>
        </p:nvPicPr>
        <p:blipFill>
          <a:blip r:embed="rId4"/>
          <a:stretch>
            <a:fillRect/>
          </a:stretch>
        </p:blipFill>
        <p:spPr>
          <a:xfrm>
            <a:off x="4114800" y="1828800"/>
            <a:ext cx="4893972" cy="3657600"/>
          </a:xfrm>
          <a:prstGeom prst="rect">
            <a:avLst/>
          </a:prstGeom>
          <a:solidFill>
            <a:schemeClr val="bg1">
              <a:alpha val="90000"/>
            </a:schemeClr>
          </a:solidFill>
          <a:effectLst>
            <a:outerShdw blurRad="50800" dist="38100" dir="2700000" algn="tl" rotWithShape="0">
              <a:srgbClr val="000000">
                <a:alpha val="43000"/>
              </a:srgbClr>
            </a:outerShdw>
          </a:effectLst>
        </p:spPr>
      </p:pic>
      <p:sp>
        <p:nvSpPr>
          <p:cNvPr id="7" name="TextBox 6"/>
          <p:cNvSpPr txBox="1"/>
          <p:nvPr/>
        </p:nvSpPr>
        <p:spPr>
          <a:xfrm>
            <a:off x="4222750" y="4857750"/>
            <a:ext cx="3873500" cy="584776"/>
          </a:xfrm>
          <a:prstGeom prst="rect">
            <a:avLst/>
          </a:prstGeom>
          <a:noFill/>
        </p:spPr>
        <p:txBody>
          <a:bodyPr wrap="square" rtlCol="0">
            <a:spAutoFit/>
          </a:bodyPr>
          <a:lstStyle/>
          <a:p>
            <a:r>
              <a:rPr lang="en-US" sz="3200" b="1" dirty="0" smtClean="0"/>
              <a:t>AKTO</a:t>
            </a:r>
            <a:r>
              <a:rPr lang="en-US" sz="3200" dirty="0" smtClean="0"/>
              <a:t>, 0.8-4.5Hz, 60s</a:t>
            </a:r>
            <a:endParaRPr lang="en-US" sz="3200" dirty="0"/>
          </a:p>
        </p:txBody>
      </p:sp>
      <p:pic>
        <p:nvPicPr>
          <p:cNvPr id="3" name="Picture 2"/>
          <p:cNvPicPr>
            <a:picLocks noChangeAspect="1"/>
          </p:cNvPicPr>
          <p:nvPr/>
        </p:nvPicPr>
        <p:blipFill>
          <a:blip r:embed="rId5"/>
          <a:stretch>
            <a:fillRect/>
          </a:stretch>
        </p:blipFill>
        <p:spPr>
          <a:xfrm>
            <a:off x="2133600" y="1701800"/>
            <a:ext cx="4876800" cy="3454400"/>
          </a:xfrm>
          <a:prstGeom prst="rect">
            <a:avLst/>
          </a:prstGeom>
          <a:solidFill>
            <a:schemeClr val="bg1"/>
          </a:solidFill>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6"/>
          <a:stretch>
            <a:fillRect/>
          </a:stretch>
        </p:blipFill>
        <p:spPr>
          <a:xfrm>
            <a:off x="1196975" y="2320925"/>
            <a:ext cx="4876800" cy="3454400"/>
          </a:xfrm>
          <a:prstGeom prst="rect">
            <a:avLst/>
          </a:prstGeom>
          <a:solidFill>
            <a:schemeClr val="bg1"/>
          </a:solidFill>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7"/>
          <a:stretch>
            <a:fillRect/>
          </a:stretch>
        </p:blipFill>
        <p:spPr>
          <a:xfrm>
            <a:off x="3219450" y="1270000"/>
            <a:ext cx="4876800" cy="3454400"/>
          </a:xfrm>
          <a:prstGeom prst="rect">
            <a:avLst/>
          </a:prstGeom>
          <a:solidFill>
            <a:schemeClr val="bg1"/>
          </a:solidFill>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8"/>
          <a:stretch>
            <a:fillRect/>
          </a:stretch>
        </p:blipFill>
        <p:spPr>
          <a:xfrm>
            <a:off x="3635375" y="2765425"/>
            <a:ext cx="4876800" cy="3454400"/>
          </a:xfrm>
          <a:prstGeom prst="rect">
            <a:avLst/>
          </a:prstGeom>
          <a:solidFill>
            <a:schemeClr val="bg1"/>
          </a:solidFill>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9"/>
          <a:stretch>
            <a:fillRect/>
          </a:stretch>
        </p:blipFill>
        <p:spPr>
          <a:xfrm>
            <a:off x="781050" y="3130550"/>
            <a:ext cx="4876800" cy="3454400"/>
          </a:xfrm>
          <a:prstGeom prst="rect">
            <a:avLst/>
          </a:prstGeom>
          <a:solidFill>
            <a:schemeClr val="bg1"/>
          </a:solidFill>
          <a:effectLst>
            <a:outerShdw blurRad="50800" dist="38100" dir="2700000" algn="tl" rotWithShape="0">
              <a:srgbClr val="000000">
                <a:alpha val="43000"/>
              </a:srgbClr>
            </a:outerShdw>
          </a:effectLst>
        </p:spPr>
      </p:pic>
      <p:pic>
        <p:nvPicPr>
          <p:cNvPr id="11" name="Picture 10"/>
          <p:cNvPicPr>
            <a:picLocks noChangeAspect="1"/>
          </p:cNvPicPr>
          <p:nvPr/>
        </p:nvPicPr>
        <p:blipFill>
          <a:blip r:embed="rId10"/>
          <a:stretch>
            <a:fillRect/>
          </a:stretch>
        </p:blipFill>
        <p:spPr>
          <a:xfrm>
            <a:off x="1450975" y="1701800"/>
            <a:ext cx="4876800" cy="3454400"/>
          </a:xfrm>
          <a:prstGeom prst="rect">
            <a:avLst/>
          </a:prstGeom>
          <a:solidFill>
            <a:schemeClr val="bg1"/>
          </a:solidFill>
          <a:ln>
            <a:noFill/>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11"/>
          <a:stretch>
            <a:fillRect/>
          </a:stretch>
        </p:blipFill>
        <p:spPr>
          <a:xfrm>
            <a:off x="3219450" y="2320925"/>
            <a:ext cx="4876800" cy="3454400"/>
          </a:xfrm>
          <a:prstGeom prst="rect">
            <a:avLst/>
          </a:prstGeom>
          <a:solidFill>
            <a:schemeClr val="bg1"/>
          </a:solidFill>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892283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0" y="1270000"/>
            <a:ext cx="8776177" cy="6858000"/>
          </a:xfrm>
          <a:prstGeom prst="rect">
            <a:avLst/>
          </a:prstGeom>
        </p:spPr>
      </p:pic>
      <p:pic>
        <p:nvPicPr>
          <p:cNvPr id="3" name="Picture 2"/>
          <p:cNvPicPr>
            <a:picLocks noChangeAspect="1"/>
          </p:cNvPicPr>
          <p:nvPr/>
        </p:nvPicPr>
        <p:blipFill>
          <a:blip r:embed="rId4"/>
          <a:stretch>
            <a:fillRect/>
          </a:stretch>
        </p:blipFill>
        <p:spPr>
          <a:xfrm>
            <a:off x="0" y="1271016"/>
            <a:ext cx="8776177" cy="6858000"/>
          </a:xfrm>
          <a:prstGeom prst="rect">
            <a:avLst/>
          </a:prstGeom>
          <a:solidFill>
            <a:schemeClr val="bg1"/>
          </a:solidFill>
        </p:spPr>
      </p:pic>
      <p:sp>
        <p:nvSpPr>
          <p:cNvPr id="13" name="Title 1"/>
          <p:cNvSpPr txBox="1">
            <a:spLocks/>
          </p:cNvSpPr>
          <p:nvPr/>
        </p:nvSpPr>
        <p:spPr>
          <a:xfrm>
            <a:off x="457200" y="195263"/>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t>Global Beamforming</a:t>
            </a:r>
            <a:endParaRPr lang="en-US" dirty="0"/>
          </a:p>
        </p:txBody>
      </p:sp>
    </p:spTree>
    <p:extLst>
      <p:ext uri="{BB962C8B-B14F-4D97-AF65-F5344CB8AC3E}">
        <p14:creationId xmlns:p14="http://schemas.microsoft.com/office/powerpoint/2010/main" val="4509801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271016"/>
            <a:ext cx="8776177" cy="6858000"/>
          </a:xfrm>
          <a:prstGeom prst="rect">
            <a:avLst/>
          </a:prstGeom>
        </p:spPr>
      </p:pic>
      <p:pic>
        <p:nvPicPr>
          <p:cNvPr id="4" name="Picture 3"/>
          <p:cNvPicPr>
            <a:picLocks noChangeAspect="1"/>
          </p:cNvPicPr>
          <p:nvPr/>
        </p:nvPicPr>
        <p:blipFill>
          <a:blip r:embed="rId4"/>
          <a:stretch>
            <a:fillRect/>
          </a:stretch>
        </p:blipFill>
        <p:spPr>
          <a:xfrm>
            <a:off x="4114988" y="1417638"/>
            <a:ext cx="5505261" cy="3866194"/>
          </a:xfrm>
          <a:prstGeom prst="rect">
            <a:avLst/>
          </a:prstGeom>
          <a:solidFill>
            <a:schemeClr val="bg1"/>
          </a:solidFill>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5"/>
          <a:stretch>
            <a:fillRect/>
          </a:stretch>
        </p:blipFill>
        <p:spPr>
          <a:xfrm>
            <a:off x="4114800" y="1417320"/>
            <a:ext cx="5507706" cy="3867912"/>
          </a:xfrm>
          <a:prstGeom prst="rect">
            <a:avLst/>
          </a:prstGeom>
          <a:solidFill>
            <a:schemeClr val="bg1"/>
          </a:solidFill>
          <a:effectLst>
            <a:outerShdw blurRad="50800" dist="38100" dir="2700000" algn="tl" rotWithShape="0">
              <a:srgbClr val="000000">
                <a:alpha val="43000"/>
              </a:srgbClr>
            </a:outerShdw>
          </a:effectLst>
        </p:spPr>
      </p:pic>
      <p:cxnSp>
        <p:nvCxnSpPr>
          <p:cNvPr id="11" name="Straight Arrow Connector 10"/>
          <p:cNvCxnSpPr/>
          <p:nvPr/>
        </p:nvCxnSpPr>
        <p:spPr>
          <a:xfrm flipV="1">
            <a:off x="3778250" y="4667250"/>
            <a:ext cx="873125" cy="889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Title 1"/>
          <p:cNvSpPr txBox="1">
            <a:spLocks/>
          </p:cNvSpPr>
          <p:nvPr/>
        </p:nvSpPr>
        <p:spPr>
          <a:xfrm>
            <a:off x="457200" y="195263"/>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t>Global Beamforming</a:t>
            </a:r>
            <a:endParaRPr lang="en-US" dirty="0"/>
          </a:p>
        </p:txBody>
      </p:sp>
    </p:spTree>
    <p:extLst>
      <p:ext uri="{BB962C8B-B14F-4D97-AF65-F5344CB8AC3E}">
        <p14:creationId xmlns:p14="http://schemas.microsoft.com/office/powerpoint/2010/main" val="7180010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4294967295"/>
          </p:nvPr>
        </p:nvSpPr>
        <p:spPr>
          <a:xfrm>
            <a:off x="6553200" y="6245225"/>
            <a:ext cx="2133600" cy="47625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FB8D3B7A-EEC7-E542-8AF4-7C0EF3311E27}" type="slidenum">
              <a:rPr lang="en-US" sz="1400"/>
              <a:pPr eaLnBrk="1" hangingPunct="1"/>
              <a:t>5</a:t>
            </a:fld>
            <a:endParaRPr lang="en-US" sz="1400"/>
          </a:p>
        </p:txBody>
      </p:sp>
      <p:sp>
        <p:nvSpPr>
          <p:cNvPr id="21507" name="Rectangle 2"/>
          <p:cNvSpPr>
            <a:spLocks noGrp="1" noChangeArrowheads="1"/>
          </p:cNvSpPr>
          <p:nvPr>
            <p:ph type="title"/>
          </p:nvPr>
        </p:nvSpPr>
        <p:spPr>
          <a:xfrm>
            <a:off x="0" y="0"/>
            <a:ext cx="9144000" cy="914400"/>
          </a:xfrm>
        </p:spPr>
        <p:txBody>
          <a:bodyPr/>
          <a:lstStyle/>
          <a:p>
            <a:pPr eaLnBrk="1" hangingPunct="1"/>
            <a:r>
              <a:rPr lang="en-US" sz="3200" dirty="0">
                <a:latin typeface="Helvetica" charset="0"/>
                <a:ea typeface="ＭＳ Ｐゴシック" charset="0"/>
              </a:rPr>
              <a:t>Detection-based and signal-based monitoring</a:t>
            </a:r>
            <a:endParaRPr lang="en-US" dirty="0">
              <a:latin typeface="Helvetica" charset="0"/>
              <a:ea typeface="ＭＳ Ｐゴシック" charset="0"/>
            </a:endParaRPr>
          </a:p>
        </p:txBody>
      </p:sp>
      <p:sp>
        <p:nvSpPr>
          <p:cNvPr id="21508" name="Text Box 5"/>
          <p:cNvSpPr txBox="1">
            <a:spLocks noChangeArrowheads="1"/>
          </p:cNvSpPr>
          <p:nvPr/>
        </p:nvSpPr>
        <p:spPr bwMode="auto">
          <a:xfrm>
            <a:off x="184150" y="4891088"/>
            <a:ext cx="2930525"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waveform signals</a:t>
            </a:r>
          </a:p>
        </p:txBody>
      </p:sp>
      <p:sp>
        <p:nvSpPr>
          <p:cNvPr id="21509" name="Line 7"/>
          <p:cNvSpPr>
            <a:spLocks noChangeShapeType="1"/>
          </p:cNvSpPr>
          <p:nvPr/>
        </p:nvSpPr>
        <p:spPr bwMode="auto">
          <a:xfrm>
            <a:off x="3168650" y="5195888"/>
            <a:ext cx="541020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pic>
        <p:nvPicPr>
          <p:cNvPr id="21510" name="Picture 13" descr="waveforms2.gif.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4838" y="5067300"/>
            <a:ext cx="5465762" cy="28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306564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1271016"/>
            <a:ext cx="8776177" cy="6858000"/>
          </a:xfrm>
          <a:prstGeom prst="rect">
            <a:avLst/>
          </a:prstGeom>
        </p:spPr>
      </p:pic>
      <p:pic>
        <p:nvPicPr>
          <p:cNvPr id="4" name="Picture 3"/>
          <p:cNvPicPr>
            <a:picLocks noChangeAspect="1"/>
          </p:cNvPicPr>
          <p:nvPr/>
        </p:nvPicPr>
        <p:blipFill>
          <a:blip r:embed="rId4"/>
          <a:stretch>
            <a:fillRect/>
          </a:stretch>
        </p:blipFill>
        <p:spPr>
          <a:xfrm>
            <a:off x="4114988" y="1417638"/>
            <a:ext cx="5505261" cy="3866194"/>
          </a:xfrm>
          <a:prstGeom prst="rect">
            <a:avLst/>
          </a:prstGeom>
          <a:solidFill>
            <a:schemeClr val="bg1"/>
          </a:solidFill>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5"/>
          <a:stretch>
            <a:fillRect/>
          </a:stretch>
        </p:blipFill>
        <p:spPr>
          <a:xfrm>
            <a:off x="4114800" y="1417320"/>
            <a:ext cx="5507706" cy="3867912"/>
          </a:xfrm>
          <a:prstGeom prst="rect">
            <a:avLst/>
          </a:prstGeom>
          <a:solidFill>
            <a:schemeClr val="bg1"/>
          </a:solidFill>
          <a:effectLst>
            <a:outerShdw blurRad="50800" dist="38100" dir="2700000" algn="tl" rotWithShape="0">
              <a:srgbClr val="000000">
                <a:alpha val="43000"/>
              </a:srgbClr>
            </a:outerShdw>
          </a:effectLst>
        </p:spPr>
      </p:pic>
      <p:sp>
        <p:nvSpPr>
          <p:cNvPr id="2" name="Title 1"/>
          <p:cNvSpPr>
            <a:spLocks noGrp="1"/>
          </p:cNvSpPr>
          <p:nvPr>
            <p:ph type="title"/>
          </p:nvPr>
        </p:nvSpPr>
        <p:spPr>
          <a:xfrm>
            <a:off x="457200" y="195263"/>
            <a:ext cx="8229600" cy="1143000"/>
          </a:xfrm>
        </p:spPr>
        <p:txBody>
          <a:bodyPr/>
          <a:lstStyle/>
          <a:p>
            <a:r>
              <a:rPr lang="en-US" dirty="0" smtClean="0"/>
              <a:t>Global Beamforming</a:t>
            </a:r>
            <a:endParaRPr lang="en-US" dirty="0"/>
          </a:p>
        </p:txBody>
      </p:sp>
      <p:pic>
        <p:nvPicPr>
          <p:cNvPr id="5" name="Picture 4"/>
          <p:cNvPicPr>
            <a:picLocks noChangeAspect="1"/>
          </p:cNvPicPr>
          <p:nvPr/>
        </p:nvPicPr>
        <p:blipFill>
          <a:blip r:embed="rId6"/>
          <a:stretch>
            <a:fillRect/>
          </a:stretch>
        </p:blipFill>
        <p:spPr>
          <a:xfrm>
            <a:off x="-190500" y="1047750"/>
            <a:ext cx="5588000" cy="3924300"/>
          </a:xfrm>
          <a:prstGeom prst="rect">
            <a:avLst/>
          </a:prstGeom>
          <a:solidFill>
            <a:schemeClr val="bg1"/>
          </a:solidFill>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7"/>
          <a:stretch>
            <a:fillRect/>
          </a:stretch>
        </p:blipFill>
        <p:spPr>
          <a:xfrm>
            <a:off x="-192024" y="1051560"/>
            <a:ext cx="5588000" cy="3924300"/>
          </a:xfrm>
          <a:prstGeom prst="rect">
            <a:avLst/>
          </a:prstGeom>
          <a:solidFill>
            <a:schemeClr val="bg1"/>
          </a:solidFill>
          <a:effectLst>
            <a:outerShdw blurRad="50800" dist="38100" dir="2700000" algn="tl" rotWithShape="0">
              <a:srgbClr val="000000">
                <a:alpha val="43000"/>
              </a:srgbClr>
            </a:outerShdw>
          </a:effectLst>
        </p:spPr>
      </p:pic>
      <p:cxnSp>
        <p:nvCxnSpPr>
          <p:cNvPr id="9" name="Straight Arrow Connector 8"/>
          <p:cNvCxnSpPr/>
          <p:nvPr/>
        </p:nvCxnSpPr>
        <p:spPr>
          <a:xfrm flipH="1" flipV="1">
            <a:off x="2921000" y="4445000"/>
            <a:ext cx="365125" cy="82550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4873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Open-universe: Template Births</a:t>
            </a:r>
            <a:endParaRPr lang="en-US" dirty="0"/>
          </a:p>
        </p:txBody>
      </p:sp>
      <p:pic>
        <p:nvPicPr>
          <p:cNvPr id="6" name="Picture 5"/>
          <p:cNvPicPr>
            <a:picLocks noChangeAspect="1"/>
          </p:cNvPicPr>
          <p:nvPr/>
        </p:nvPicPr>
        <p:blipFill>
          <a:blip r:embed="rId3"/>
          <a:stretch>
            <a:fillRect/>
          </a:stretch>
        </p:blipFill>
        <p:spPr>
          <a:xfrm>
            <a:off x="838201" y="1143000"/>
            <a:ext cx="7368921" cy="4738878"/>
          </a:xfrm>
          <a:prstGeom prst="rect">
            <a:avLst/>
          </a:prstGeom>
        </p:spPr>
      </p:pic>
      <p:sp>
        <p:nvSpPr>
          <p:cNvPr id="7" name="TextBox 6"/>
          <p:cNvSpPr txBox="1"/>
          <p:nvPr/>
        </p:nvSpPr>
        <p:spPr>
          <a:xfrm>
            <a:off x="1143000" y="6091535"/>
            <a:ext cx="7543800" cy="461665"/>
          </a:xfrm>
          <a:prstGeom prst="rect">
            <a:avLst/>
          </a:prstGeom>
          <a:noFill/>
        </p:spPr>
        <p:txBody>
          <a:bodyPr wrap="square" rtlCol="0">
            <a:spAutoFit/>
          </a:bodyPr>
          <a:lstStyle/>
          <a:p>
            <a:r>
              <a:rPr lang="en-US" sz="2400" dirty="0" smtClean="0"/>
              <a:t>Proposal: </a:t>
            </a:r>
            <a:r>
              <a:rPr lang="en-US" sz="2400" dirty="0"/>
              <a:t>peak location </a:t>
            </a:r>
            <a:r>
              <a:rPr lang="en-US" sz="2400" dirty="0" smtClean="0"/>
              <a:t>∝ (signal – current templates)</a:t>
            </a:r>
            <a:r>
              <a:rPr lang="en-US" sz="2400" baseline="30000" dirty="0" smtClean="0"/>
              <a:t>2</a:t>
            </a:r>
            <a:r>
              <a:rPr lang="en-US" sz="2400" dirty="0" smtClean="0"/>
              <a:t>   </a:t>
            </a:r>
            <a:endParaRPr lang="en-US" sz="2400" dirty="0"/>
          </a:p>
        </p:txBody>
      </p:sp>
    </p:spTree>
    <p:extLst>
      <p:ext uri="{BB962C8B-B14F-4D97-AF65-F5344CB8AC3E}">
        <p14:creationId xmlns:p14="http://schemas.microsoft.com/office/powerpoint/2010/main" val="4271262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1249" y="1143000"/>
            <a:ext cx="7368921" cy="4738878"/>
          </a:xfrm>
          <a:prstGeom prst="rect">
            <a:avLst/>
          </a:prstGeom>
        </p:spPr>
      </p:pic>
      <p:sp>
        <p:nvSpPr>
          <p:cNvPr id="5" name="Title 1"/>
          <p:cNvSpPr>
            <a:spLocks noGrp="1"/>
          </p:cNvSpPr>
          <p:nvPr>
            <p:ph type="title"/>
          </p:nvPr>
        </p:nvSpPr>
        <p:spPr>
          <a:xfrm>
            <a:off x="457200" y="-76200"/>
            <a:ext cx="8229600" cy="1143000"/>
          </a:xfrm>
        </p:spPr>
        <p:txBody>
          <a:bodyPr/>
          <a:lstStyle/>
          <a:p>
            <a:r>
              <a:rPr lang="en-US" dirty="0"/>
              <a:t>Open-universe: Template </a:t>
            </a:r>
            <a:r>
              <a:rPr lang="en-US" dirty="0" smtClean="0"/>
              <a:t>Births</a:t>
            </a:r>
            <a:endParaRPr lang="en-US" dirty="0"/>
          </a:p>
        </p:txBody>
      </p:sp>
      <p:sp>
        <p:nvSpPr>
          <p:cNvPr id="6" name="TextBox 5"/>
          <p:cNvSpPr txBox="1"/>
          <p:nvPr/>
        </p:nvSpPr>
        <p:spPr>
          <a:xfrm>
            <a:off x="1143000" y="6091535"/>
            <a:ext cx="7543800" cy="461665"/>
          </a:xfrm>
          <a:prstGeom prst="rect">
            <a:avLst/>
          </a:prstGeom>
          <a:noFill/>
        </p:spPr>
        <p:txBody>
          <a:bodyPr wrap="square" rtlCol="0">
            <a:spAutoFit/>
          </a:bodyPr>
          <a:lstStyle/>
          <a:p>
            <a:r>
              <a:rPr lang="en-US" sz="2400" dirty="0" smtClean="0"/>
              <a:t>Proposal: </a:t>
            </a:r>
            <a:r>
              <a:rPr lang="en-US" sz="2400" dirty="0"/>
              <a:t>peak location </a:t>
            </a:r>
            <a:r>
              <a:rPr lang="en-US" sz="2400" dirty="0" smtClean="0"/>
              <a:t>∝ (signal – current templates)</a:t>
            </a:r>
            <a:r>
              <a:rPr lang="en-US" sz="2400" baseline="30000" dirty="0" smtClean="0"/>
              <a:t>2</a:t>
            </a:r>
            <a:r>
              <a:rPr lang="en-US" sz="2400" dirty="0" smtClean="0"/>
              <a:t>   </a:t>
            </a:r>
            <a:endParaRPr lang="en-US" sz="2400" dirty="0"/>
          </a:p>
        </p:txBody>
      </p:sp>
    </p:spTree>
    <p:extLst>
      <p:ext uri="{BB962C8B-B14F-4D97-AF65-F5344CB8AC3E}">
        <p14:creationId xmlns:p14="http://schemas.microsoft.com/office/powerpoint/2010/main" val="1586348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1248" y="1143000"/>
            <a:ext cx="7368921" cy="4738878"/>
          </a:xfrm>
          <a:prstGeom prst="rect">
            <a:avLst/>
          </a:prstGeom>
        </p:spPr>
      </p:pic>
      <p:sp>
        <p:nvSpPr>
          <p:cNvPr id="5" name="Title 1"/>
          <p:cNvSpPr>
            <a:spLocks noGrp="1"/>
          </p:cNvSpPr>
          <p:nvPr>
            <p:ph type="title"/>
          </p:nvPr>
        </p:nvSpPr>
        <p:spPr>
          <a:xfrm>
            <a:off x="457200" y="-76200"/>
            <a:ext cx="8229600" cy="1143000"/>
          </a:xfrm>
        </p:spPr>
        <p:txBody>
          <a:bodyPr/>
          <a:lstStyle/>
          <a:p>
            <a:r>
              <a:rPr lang="en-US" dirty="0"/>
              <a:t>Open-universe: Template </a:t>
            </a:r>
            <a:r>
              <a:rPr lang="en-US" dirty="0" smtClean="0"/>
              <a:t>Births</a:t>
            </a:r>
            <a:endParaRPr lang="en-US" dirty="0"/>
          </a:p>
        </p:txBody>
      </p:sp>
      <p:sp>
        <p:nvSpPr>
          <p:cNvPr id="6" name="TextBox 5"/>
          <p:cNvSpPr txBox="1"/>
          <p:nvPr/>
        </p:nvSpPr>
        <p:spPr>
          <a:xfrm>
            <a:off x="1143000" y="6091535"/>
            <a:ext cx="7543800" cy="461665"/>
          </a:xfrm>
          <a:prstGeom prst="rect">
            <a:avLst/>
          </a:prstGeom>
          <a:noFill/>
        </p:spPr>
        <p:txBody>
          <a:bodyPr wrap="square" rtlCol="0">
            <a:spAutoFit/>
          </a:bodyPr>
          <a:lstStyle/>
          <a:p>
            <a:r>
              <a:rPr lang="en-US" sz="2400" dirty="0" smtClean="0"/>
              <a:t>Proposal: </a:t>
            </a:r>
            <a:r>
              <a:rPr lang="en-US" sz="2400" dirty="0"/>
              <a:t>peak location </a:t>
            </a:r>
            <a:r>
              <a:rPr lang="en-US" sz="2400" dirty="0" smtClean="0"/>
              <a:t>∝ (signal – current templates)</a:t>
            </a:r>
            <a:r>
              <a:rPr lang="en-US" sz="2400" baseline="30000" dirty="0" smtClean="0"/>
              <a:t>2</a:t>
            </a:r>
            <a:r>
              <a:rPr lang="en-US" sz="2400" dirty="0" smtClean="0"/>
              <a:t>   </a:t>
            </a:r>
            <a:endParaRPr lang="en-US" sz="2400" dirty="0"/>
          </a:p>
        </p:txBody>
      </p:sp>
    </p:spTree>
    <p:extLst>
      <p:ext uri="{BB962C8B-B14F-4D97-AF65-F5344CB8AC3E}">
        <p14:creationId xmlns:p14="http://schemas.microsoft.com/office/powerpoint/2010/main" val="19925343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1249" y="1143000"/>
            <a:ext cx="7368921" cy="4738878"/>
          </a:xfrm>
          <a:prstGeom prst="rect">
            <a:avLst/>
          </a:prstGeom>
        </p:spPr>
      </p:pic>
      <p:sp>
        <p:nvSpPr>
          <p:cNvPr id="5" name="Title 1"/>
          <p:cNvSpPr>
            <a:spLocks noGrp="1"/>
          </p:cNvSpPr>
          <p:nvPr>
            <p:ph type="title"/>
          </p:nvPr>
        </p:nvSpPr>
        <p:spPr>
          <a:xfrm>
            <a:off x="457200" y="-76200"/>
            <a:ext cx="8229600" cy="1143000"/>
          </a:xfrm>
        </p:spPr>
        <p:txBody>
          <a:bodyPr/>
          <a:lstStyle/>
          <a:p>
            <a:r>
              <a:rPr lang="en-US" dirty="0"/>
              <a:t>Open-universe: Template </a:t>
            </a:r>
            <a:r>
              <a:rPr lang="en-US" dirty="0" smtClean="0"/>
              <a:t>Births</a:t>
            </a:r>
            <a:endParaRPr lang="en-US" dirty="0"/>
          </a:p>
        </p:txBody>
      </p:sp>
      <p:sp>
        <p:nvSpPr>
          <p:cNvPr id="6" name="TextBox 5"/>
          <p:cNvSpPr txBox="1"/>
          <p:nvPr/>
        </p:nvSpPr>
        <p:spPr>
          <a:xfrm>
            <a:off x="1143000" y="6091535"/>
            <a:ext cx="7543800" cy="461665"/>
          </a:xfrm>
          <a:prstGeom prst="rect">
            <a:avLst/>
          </a:prstGeom>
          <a:noFill/>
        </p:spPr>
        <p:txBody>
          <a:bodyPr wrap="square" rtlCol="0">
            <a:spAutoFit/>
          </a:bodyPr>
          <a:lstStyle/>
          <a:p>
            <a:r>
              <a:rPr lang="en-US" sz="2400" dirty="0" smtClean="0"/>
              <a:t>Proposal: </a:t>
            </a:r>
            <a:r>
              <a:rPr lang="en-US" sz="2400" dirty="0"/>
              <a:t>peak location </a:t>
            </a:r>
            <a:r>
              <a:rPr lang="en-US" sz="2400" dirty="0" smtClean="0"/>
              <a:t>∝ (signal – current templates)</a:t>
            </a:r>
            <a:r>
              <a:rPr lang="en-US" sz="2400" baseline="30000" dirty="0" smtClean="0"/>
              <a:t>2</a:t>
            </a:r>
            <a:r>
              <a:rPr lang="en-US" sz="2400" dirty="0" smtClean="0"/>
              <a:t>   </a:t>
            </a:r>
            <a:endParaRPr lang="en-US" sz="2400" dirty="0"/>
          </a:p>
        </p:txBody>
      </p:sp>
    </p:spTree>
    <p:extLst>
      <p:ext uri="{BB962C8B-B14F-4D97-AF65-F5344CB8AC3E}">
        <p14:creationId xmlns:p14="http://schemas.microsoft.com/office/powerpoint/2010/main" val="31590111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1248" y="1143000"/>
            <a:ext cx="7368921" cy="4738878"/>
          </a:xfrm>
          <a:prstGeom prst="rect">
            <a:avLst/>
          </a:prstGeom>
        </p:spPr>
      </p:pic>
      <p:sp>
        <p:nvSpPr>
          <p:cNvPr id="5" name="Title 1"/>
          <p:cNvSpPr>
            <a:spLocks noGrp="1"/>
          </p:cNvSpPr>
          <p:nvPr>
            <p:ph type="title"/>
          </p:nvPr>
        </p:nvSpPr>
        <p:spPr>
          <a:xfrm>
            <a:off x="457200" y="-76200"/>
            <a:ext cx="8229600" cy="1143000"/>
          </a:xfrm>
        </p:spPr>
        <p:txBody>
          <a:bodyPr/>
          <a:lstStyle/>
          <a:p>
            <a:r>
              <a:rPr lang="en-US" dirty="0"/>
              <a:t>Open-universe: Template </a:t>
            </a:r>
            <a:r>
              <a:rPr lang="en-US" dirty="0" smtClean="0"/>
              <a:t>Births</a:t>
            </a:r>
            <a:endParaRPr lang="en-US" dirty="0"/>
          </a:p>
        </p:txBody>
      </p:sp>
      <p:sp>
        <p:nvSpPr>
          <p:cNvPr id="6" name="TextBox 5"/>
          <p:cNvSpPr txBox="1"/>
          <p:nvPr/>
        </p:nvSpPr>
        <p:spPr>
          <a:xfrm>
            <a:off x="1143000" y="6091535"/>
            <a:ext cx="7543800" cy="461665"/>
          </a:xfrm>
          <a:prstGeom prst="rect">
            <a:avLst/>
          </a:prstGeom>
          <a:noFill/>
        </p:spPr>
        <p:txBody>
          <a:bodyPr wrap="square" rtlCol="0">
            <a:spAutoFit/>
          </a:bodyPr>
          <a:lstStyle/>
          <a:p>
            <a:r>
              <a:rPr lang="en-US" sz="2400" dirty="0" smtClean="0"/>
              <a:t>Proposal: </a:t>
            </a:r>
            <a:r>
              <a:rPr lang="en-US" sz="2400" dirty="0"/>
              <a:t>peak location </a:t>
            </a:r>
            <a:r>
              <a:rPr lang="en-US" sz="2400" dirty="0" smtClean="0"/>
              <a:t>∝ (signal – current templates)</a:t>
            </a:r>
            <a:r>
              <a:rPr lang="en-US" sz="2400" baseline="30000" dirty="0" smtClean="0"/>
              <a:t>2</a:t>
            </a:r>
            <a:r>
              <a:rPr lang="en-US" sz="2400" dirty="0" smtClean="0"/>
              <a:t>   </a:t>
            </a:r>
            <a:endParaRPr lang="en-US" sz="2400" dirty="0"/>
          </a:p>
        </p:txBody>
      </p:sp>
    </p:spTree>
    <p:extLst>
      <p:ext uri="{BB962C8B-B14F-4D97-AF65-F5344CB8AC3E}">
        <p14:creationId xmlns:p14="http://schemas.microsoft.com/office/powerpoint/2010/main" val="14358790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1249" y="1143000"/>
            <a:ext cx="7368921" cy="4738878"/>
          </a:xfrm>
          <a:prstGeom prst="rect">
            <a:avLst/>
          </a:prstGeom>
        </p:spPr>
      </p:pic>
      <p:sp>
        <p:nvSpPr>
          <p:cNvPr id="5" name="Title 1"/>
          <p:cNvSpPr>
            <a:spLocks noGrp="1"/>
          </p:cNvSpPr>
          <p:nvPr>
            <p:ph type="title"/>
          </p:nvPr>
        </p:nvSpPr>
        <p:spPr>
          <a:xfrm>
            <a:off x="457200" y="-76200"/>
            <a:ext cx="8229600" cy="1143000"/>
          </a:xfrm>
        </p:spPr>
        <p:txBody>
          <a:bodyPr/>
          <a:lstStyle/>
          <a:p>
            <a:r>
              <a:rPr lang="en-US" dirty="0"/>
              <a:t>Open-universe: Template </a:t>
            </a:r>
            <a:r>
              <a:rPr lang="en-US" dirty="0" smtClean="0"/>
              <a:t>Births</a:t>
            </a:r>
            <a:endParaRPr lang="en-US" dirty="0"/>
          </a:p>
        </p:txBody>
      </p:sp>
      <p:sp>
        <p:nvSpPr>
          <p:cNvPr id="6" name="TextBox 5"/>
          <p:cNvSpPr txBox="1"/>
          <p:nvPr/>
        </p:nvSpPr>
        <p:spPr>
          <a:xfrm>
            <a:off x="1143000" y="6091535"/>
            <a:ext cx="7543800" cy="461665"/>
          </a:xfrm>
          <a:prstGeom prst="rect">
            <a:avLst/>
          </a:prstGeom>
          <a:noFill/>
        </p:spPr>
        <p:txBody>
          <a:bodyPr wrap="square" rtlCol="0">
            <a:spAutoFit/>
          </a:bodyPr>
          <a:lstStyle/>
          <a:p>
            <a:r>
              <a:rPr lang="en-US" sz="2400" dirty="0" smtClean="0"/>
              <a:t>Proposal: </a:t>
            </a:r>
            <a:r>
              <a:rPr lang="en-US" sz="2400" dirty="0"/>
              <a:t>peak location </a:t>
            </a:r>
            <a:r>
              <a:rPr lang="en-US" sz="2400" dirty="0" smtClean="0"/>
              <a:t>∝ (signal – current templates)</a:t>
            </a:r>
            <a:r>
              <a:rPr lang="en-US" sz="2400" baseline="30000" dirty="0" smtClean="0"/>
              <a:t>2</a:t>
            </a:r>
            <a:r>
              <a:rPr lang="en-US" sz="2400" dirty="0" smtClean="0"/>
              <a:t>   </a:t>
            </a:r>
            <a:endParaRPr lang="en-US" sz="2400" dirty="0"/>
          </a:p>
        </p:txBody>
      </p:sp>
    </p:spTree>
    <p:extLst>
      <p:ext uri="{BB962C8B-B14F-4D97-AF65-F5344CB8AC3E}">
        <p14:creationId xmlns:p14="http://schemas.microsoft.com/office/powerpoint/2010/main" val="23163544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1248" y="1143000"/>
            <a:ext cx="7368921" cy="4738878"/>
          </a:xfrm>
          <a:prstGeom prst="rect">
            <a:avLst/>
          </a:prstGeom>
        </p:spPr>
      </p:pic>
      <p:sp>
        <p:nvSpPr>
          <p:cNvPr id="5" name="Title 1"/>
          <p:cNvSpPr>
            <a:spLocks noGrp="1"/>
          </p:cNvSpPr>
          <p:nvPr>
            <p:ph type="title"/>
          </p:nvPr>
        </p:nvSpPr>
        <p:spPr>
          <a:xfrm>
            <a:off x="457200" y="-76200"/>
            <a:ext cx="8229600" cy="1143000"/>
          </a:xfrm>
        </p:spPr>
        <p:txBody>
          <a:bodyPr/>
          <a:lstStyle/>
          <a:p>
            <a:r>
              <a:rPr lang="en-US" dirty="0"/>
              <a:t>Open-universe: Template </a:t>
            </a:r>
            <a:r>
              <a:rPr lang="en-US" dirty="0" smtClean="0"/>
              <a:t>Births</a:t>
            </a:r>
            <a:endParaRPr lang="en-US" dirty="0"/>
          </a:p>
        </p:txBody>
      </p:sp>
      <p:sp>
        <p:nvSpPr>
          <p:cNvPr id="6" name="TextBox 5"/>
          <p:cNvSpPr txBox="1"/>
          <p:nvPr/>
        </p:nvSpPr>
        <p:spPr>
          <a:xfrm>
            <a:off x="1143000" y="6091535"/>
            <a:ext cx="7543800" cy="461665"/>
          </a:xfrm>
          <a:prstGeom prst="rect">
            <a:avLst/>
          </a:prstGeom>
          <a:noFill/>
        </p:spPr>
        <p:txBody>
          <a:bodyPr wrap="square" rtlCol="0">
            <a:spAutoFit/>
          </a:bodyPr>
          <a:lstStyle/>
          <a:p>
            <a:r>
              <a:rPr lang="en-US" sz="2400" dirty="0" smtClean="0"/>
              <a:t>Proposal: </a:t>
            </a:r>
            <a:r>
              <a:rPr lang="en-US" sz="2400" dirty="0"/>
              <a:t>peak location </a:t>
            </a:r>
            <a:r>
              <a:rPr lang="en-US" sz="2400" dirty="0" smtClean="0"/>
              <a:t>∝ (signal – current templates)</a:t>
            </a:r>
            <a:r>
              <a:rPr lang="en-US" sz="2400" baseline="30000" dirty="0" smtClean="0"/>
              <a:t>2</a:t>
            </a:r>
            <a:r>
              <a:rPr lang="en-US" sz="2400" dirty="0" smtClean="0"/>
              <a:t>   </a:t>
            </a:r>
            <a:endParaRPr lang="en-US" sz="2400" dirty="0"/>
          </a:p>
        </p:txBody>
      </p:sp>
    </p:spTree>
    <p:extLst>
      <p:ext uri="{BB962C8B-B14F-4D97-AF65-F5344CB8AC3E}">
        <p14:creationId xmlns:p14="http://schemas.microsoft.com/office/powerpoint/2010/main" val="31183881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1249" y="1143000"/>
            <a:ext cx="7368921" cy="4738878"/>
          </a:xfrm>
          <a:prstGeom prst="rect">
            <a:avLst/>
          </a:prstGeom>
        </p:spPr>
      </p:pic>
      <p:sp>
        <p:nvSpPr>
          <p:cNvPr id="5" name="Title 1"/>
          <p:cNvSpPr>
            <a:spLocks noGrp="1"/>
          </p:cNvSpPr>
          <p:nvPr>
            <p:ph type="title"/>
          </p:nvPr>
        </p:nvSpPr>
        <p:spPr>
          <a:xfrm>
            <a:off x="457200" y="-76200"/>
            <a:ext cx="8229600" cy="1143000"/>
          </a:xfrm>
        </p:spPr>
        <p:txBody>
          <a:bodyPr/>
          <a:lstStyle/>
          <a:p>
            <a:r>
              <a:rPr lang="en-US" dirty="0"/>
              <a:t>Open-universe: Template </a:t>
            </a:r>
            <a:r>
              <a:rPr lang="en-US" dirty="0" smtClean="0"/>
              <a:t>Births</a:t>
            </a:r>
            <a:endParaRPr lang="en-US" dirty="0"/>
          </a:p>
        </p:txBody>
      </p:sp>
      <p:sp>
        <p:nvSpPr>
          <p:cNvPr id="6" name="TextBox 5"/>
          <p:cNvSpPr txBox="1"/>
          <p:nvPr/>
        </p:nvSpPr>
        <p:spPr>
          <a:xfrm>
            <a:off x="1143000" y="6091535"/>
            <a:ext cx="7543800" cy="461665"/>
          </a:xfrm>
          <a:prstGeom prst="rect">
            <a:avLst/>
          </a:prstGeom>
          <a:noFill/>
        </p:spPr>
        <p:txBody>
          <a:bodyPr wrap="square" rtlCol="0">
            <a:spAutoFit/>
          </a:bodyPr>
          <a:lstStyle/>
          <a:p>
            <a:r>
              <a:rPr lang="en-US" sz="2400" dirty="0" smtClean="0"/>
              <a:t>Proposal: </a:t>
            </a:r>
            <a:r>
              <a:rPr lang="en-US" sz="2400" dirty="0"/>
              <a:t>peak location </a:t>
            </a:r>
            <a:r>
              <a:rPr lang="en-US" sz="2400" dirty="0" smtClean="0"/>
              <a:t>∝ (signal – current templates)</a:t>
            </a:r>
            <a:r>
              <a:rPr lang="en-US" sz="2400" baseline="30000" dirty="0" smtClean="0"/>
              <a:t>2</a:t>
            </a:r>
            <a:r>
              <a:rPr lang="en-US" sz="2400" dirty="0" smtClean="0"/>
              <a:t>   </a:t>
            </a:r>
            <a:endParaRPr lang="en-US" sz="2400" dirty="0"/>
          </a:p>
        </p:txBody>
      </p:sp>
    </p:spTree>
    <p:extLst>
      <p:ext uri="{BB962C8B-B14F-4D97-AF65-F5344CB8AC3E}">
        <p14:creationId xmlns:p14="http://schemas.microsoft.com/office/powerpoint/2010/main" val="40441251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1248" y="1143000"/>
            <a:ext cx="7368921" cy="4738878"/>
          </a:xfrm>
          <a:prstGeom prst="rect">
            <a:avLst/>
          </a:prstGeom>
        </p:spPr>
      </p:pic>
      <p:sp>
        <p:nvSpPr>
          <p:cNvPr id="5" name="Title 1"/>
          <p:cNvSpPr>
            <a:spLocks noGrp="1"/>
          </p:cNvSpPr>
          <p:nvPr>
            <p:ph type="title"/>
          </p:nvPr>
        </p:nvSpPr>
        <p:spPr>
          <a:xfrm>
            <a:off x="457200" y="-76200"/>
            <a:ext cx="8229600" cy="1143000"/>
          </a:xfrm>
        </p:spPr>
        <p:txBody>
          <a:bodyPr/>
          <a:lstStyle/>
          <a:p>
            <a:r>
              <a:rPr lang="en-US" dirty="0"/>
              <a:t>Open-universe: Template </a:t>
            </a:r>
            <a:r>
              <a:rPr lang="en-US" dirty="0" smtClean="0"/>
              <a:t>Births</a:t>
            </a:r>
            <a:endParaRPr lang="en-US" dirty="0"/>
          </a:p>
        </p:txBody>
      </p:sp>
      <p:sp>
        <p:nvSpPr>
          <p:cNvPr id="6" name="TextBox 5"/>
          <p:cNvSpPr txBox="1"/>
          <p:nvPr/>
        </p:nvSpPr>
        <p:spPr>
          <a:xfrm>
            <a:off x="1143000" y="6091535"/>
            <a:ext cx="7543800" cy="461665"/>
          </a:xfrm>
          <a:prstGeom prst="rect">
            <a:avLst/>
          </a:prstGeom>
          <a:noFill/>
        </p:spPr>
        <p:txBody>
          <a:bodyPr wrap="square" rtlCol="0">
            <a:spAutoFit/>
          </a:bodyPr>
          <a:lstStyle/>
          <a:p>
            <a:r>
              <a:rPr lang="en-US" sz="2400" dirty="0" smtClean="0"/>
              <a:t>Proposal: </a:t>
            </a:r>
            <a:r>
              <a:rPr lang="en-US" sz="2400" dirty="0"/>
              <a:t>peak location </a:t>
            </a:r>
            <a:r>
              <a:rPr lang="en-US" sz="2400" dirty="0" smtClean="0"/>
              <a:t>∝ (signal – current templates)</a:t>
            </a:r>
            <a:r>
              <a:rPr lang="en-US" sz="2400" baseline="30000" dirty="0" smtClean="0"/>
              <a:t>2</a:t>
            </a:r>
            <a:r>
              <a:rPr lang="en-US" sz="2400" dirty="0" smtClean="0"/>
              <a:t>   </a:t>
            </a:r>
            <a:endParaRPr lang="en-US" sz="2400" dirty="0"/>
          </a:p>
        </p:txBody>
      </p:sp>
    </p:spTree>
    <p:extLst>
      <p:ext uri="{BB962C8B-B14F-4D97-AF65-F5344CB8AC3E}">
        <p14:creationId xmlns:p14="http://schemas.microsoft.com/office/powerpoint/2010/main" val="25966572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4294967295"/>
          </p:nvPr>
        </p:nvSpPr>
        <p:spPr>
          <a:xfrm>
            <a:off x="6553200" y="6245225"/>
            <a:ext cx="2133600" cy="47625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3CE40140-4961-9F40-B9F0-D535D10A3485}" type="slidenum">
              <a:rPr lang="en-US" sz="1400"/>
              <a:pPr eaLnBrk="1" hangingPunct="1"/>
              <a:t>6</a:t>
            </a:fld>
            <a:endParaRPr lang="en-US" sz="1400"/>
          </a:p>
        </p:txBody>
      </p:sp>
      <p:sp>
        <p:nvSpPr>
          <p:cNvPr id="23555" name="Rectangle 2"/>
          <p:cNvSpPr>
            <a:spLocks noGrp="1" noChangeArrowheads="1"/>
          </p:cNvSpPr>
          <p:nvPr>
            <p:ph type="title"/>
          </p:nvPr>
        </p:nvSpPr>
        <p:spPr>
          <a:xfrm>
            <a:off x="0" y="0"/>
            <a:ext cx="9144000" cy="914400"/>
          </a:xfrm>
        </p:spPr>
        <p:txBody>
          <a:bodyPr/>
          <a:lstStyle/>
          <a:p>
            <a:pPr eaLnBrk="1" hangingPunct="1"/>
            <a:r>
              <a:rPr lang="en-US" sz="3200">
                <a:latin typeface="Helvetica" charset="0"/>
                <a:ea typeface="ＭＳ Ｐゴシック" charset="0"/>
              </a:rPr>
              <a:t>Detection-based and signal-based monitoring</a:t>
            </a:r>
            <a:endParaRPr lang="en-US">
              <a:latin typeface="Helvetica" charset="0"/>
              <a:ea typeface="ＭＳ Ｐゴシック" charset="0"/>
            </a:endParaRPr>
          </a:p>
        </p:txBody>
      </p:sp>
      <p:sp>
        <p:nvSpPr>
          <p:cNvPr id="23556" name="Text Box 4"/>
          <p:cNvSpPr txBox="1">
            <a:spLocks noChangeArrowheads="1"/>
          </p:cNvSpPr>
          <p:nvPr/>
        </p:nvSpPr>
        <p:spPr bwMode="auto">
          <a:xfrm>
            <a:off x="200025" y="3835400"/>
            <a:ext cx="1804988"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detections</a:t>
            </a:r>
          </a:p>
        </p:txBody>
      </p:sp>
      <p:sp>
        <p:nvSpPr>
          <p:cNvPr id="23557" name="Text Box 5"/>
          <p:cNvSpPr txBox="1">
            <a:spLocks noChangeArrowheads="1"/>
          </p:cNvSpPr>
          <p:nvPr/>
        </p:nvSpPr>
        <p:spPr bwMode="auto">
          <a:xfrm>
            <a:off x="184150" y="4891088"/>
            <a:ext cx="2930525"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dirty="0">
                <a:cs typeface="Arial" charset="0"/>
              </a:rPr>
              <a:t>waveform signals</a:t>
            </a:r>
          </a:p>
        </p:txBody>
      </p:sp>
      <p:sp>
        <p:nvSpPr>
          <p:cNvPr id="23558" name="Line 7"/>
          <p:cNvSpPr>
            <a:spLocks noChangeShapeType="1"/>
          </p:cNvSpPr>
          <p:nvPr/>
        </p:nvSpPr>
        <p:spPr bwMode="auto">
          <a:xfrm>
            <a:off x="3168650" y="5195888"/>
            <a:ext cx="541020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3559" name="Line 8"/>
          <p:cNvSpPr>
            <a:spLocks noChangeShapeType="1"/>
          </p:cNvSpPr>
          <p:nvPr/>
        </p:nvSpPr>
        <p:spPr bwMode="auto">
          <a:xfrm>
            <a:off x="3168650" y="4052888"/>
            <a:ext cx="327660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3560" name="Line 10"/>
          <p:cNvSpPr>
            <a:spLocks noChangeShapeType="1"/>
          </p:cNvSpPr>
          <p:nvPr/>
        </p:nvSpPr>
        <p:spPr bwMode="auto">
          <a:xfrm flipV="1">
            <a:off x="4845050" y="4129088"/>
            <a:ext cx="0" cy="1066800"/>
          </a:xfrm>
          <a:prstGeom prst="line">
            <a:avLst/>
          </a:prstGeom>
          <a:noFill/>
          <a:ln w="38100">
            <a:solidFill>
              <a:schemeClr val="tx1"/>
            </a:solidFill>
            <a:round/>
            <a:headEnd/>
            <a:tailEnd type="triangle"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23561" name="Text Box 17"/>
          <p:cNvSpPr txBox="1">
            <a:spLocks noChangeArrowheads="1"/>
          </p:cNvSpPr>
          <p:nvPr/>
        </p:nvSpPr>
        <p:spPr bwMode="auto">
          <a:xfrm>
            <a:off x="3187700" y="4368800"/>
            <a:ext cx="1658938" cy="603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algn="r" eaLnBrk="1" hangingPunct="1">
              <a:lnSpc>
                <a:spcPct val="70000"/>
              </a:lnSpc>
            </a:pPr>
            <a:r>
              <a:rPr lang="en-US" sz="2400"/>
              <a:t>station</a:t>
            </a:r>
          </a:p>
          <a:p>
            <a:pPr algn="r" eaLnBrk="1" hangingPunct="1">
              <a:lnSpc>
                <a:spcPct val="70000"/>
              </a:lnSpc>
            </a:pPr>
            <a:r>
              <a:rPr lang="en-US" sz="2400"/>
              <a:t>processing</a:t>
            </a:r>
            <a:endParaRPr lang="en-US"/>
          </a:p>
        </p:txBody>
      </p:sp>
      <p:pic>
        <p:nvPicPr>
          <p:cNvPr id="23562" name="Picture 13" descr="waveforms2.gif.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4838" y="5067300"/>
            <a:ext cx="5465762" cy="28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3563" name="Group 14"/>
          <p:cNvGrpSpPr>
            <a:grpSpLocks/>
          </p:cNvGrpSpPr>
          <p:nvPr/>
        </p:nvGrpSpPr>
        <p:grpSpPr bwMode="auto">
          <a:xfrm>
            <a:off x="3173413" y="3987800"/>
            <a:ext cx="3263900" cy="149225"/>
            <a:chOff x="3026734" y="3204950"/>
            <a:chExt cx="3264124" cy="201793"/>
          </a:xfrm>
        </p:grpSpPr>
        <p:sp>
          <p:nvSpPr>
            <p:cNvPr id="23564" name="Rectangle 15"/>
            <p:cNvSpPr>
              <a:spLocks noChangeArrowheads="1"/>
            </p:cNvSpPr>
            <p:nvPr/>
          </p:nvSpPr>
          <p:spPr bwMode="auto">
            <a:xfrm>
              <a:off x="3026734" y="3204950"/>
              <a:ext cx="3264124" cy="201793"/>
            </a:xfrm>
            <a:prstGeom prst="rect">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2400">
                <a:solidFill>
                  <a:srgbClr val="000000"/>
                </a:solidFill>
                <a:cs typeface="Arial" charset="0"/>
              </a:endParaRPr>
            </a:p>
          </p:txBody>
        </p:sp>
        <p:cxnSp>
          <p:nvCxnSpPr>
            <p:cNvPr id="23565" name="Straight Connector 16"/>
            <p:cNvCxnSpPr>
              <a:cxnSpLocks noChangeShapeType="1"/>
            </p:cNvCxnSpPr>
            <p:nvPr/>
          </p:nvCxnSpPr>
          <p:spPr bwMode="auto">
            <a:xfrm rot="10800000" flipH="1">
              <a:off x="3026734" y="3356647"/>
              <a:ext cx="3264124" cy="1588"/>
            </a:xfrm>
            <a:prstGeom prst="line">
              <a:avLst/>
            </a:prstGeom>
            <a:noFill/>
            <a:ln w="22225">
              <a:solidFill>
                <a:schemeClr val="tx1"/>
              </a:solidFill>
              <a:round/>
              <a:headEnd/>
              <a:tailEnd/>
            </a:ln>
          </p:spPr>
        </p:cxnSp>
        <p:cxnSp>
          <p:nvCxnSpPr>
            <p:cNvPr id="23566" name="Straight Connector 17"/>
            <p:cNvCxnSpPr>
              <a:cxnSpLocks noChangeShapeType="1"/>
            </p:cNvCxnSpPr>
            <p:nvPr/>
          </p:nvCxnSpPr>
          <p:spPr bwMode="auto">
            <a:xfrm rot="5400000" flipH="1" flipV="1">
              <a:off x="3511550" y="3289300"/>
              <a:ext cx="127000" cy="1588"/>
            </a:xfrm>
            <a:prstGeom prst="line">
              <a:avLst/>
            </a:prstGeom>
            <a:noFill/>
            <a:ln w="22225">
              <a:solidFill>
                <a:schemeClr val="tx1"/>
              </a:solidFill>
              <a:round/>
              <a:headEnd/>
              <a:tailEnd/>
            </a:ln>
          </p:spPr>
        </p:cxnSp>
        <p:cxnSp>
          <p:nvCxnSpPr>
            <p:cNvPr id="23567" name="Straight Connector 18"/>
            <p:cNvCxnSpPr>
              <a:cxnSpLocks noChangeShapeType="1"/>
            </p:cNvCxnSpPr>
            <p:nvPr/>
          </p:nvCxnSpPr>
          <p:spPr bwMode="auto">
            <a:xfrm rot="5400000" flipH="1" flipV="1">
              <a:off x="4254500" y="3289300"/>
              <a:ext cx="127000" cy="1588"/>
            </a:xfrm>
            <a:prstGeom prst="line">
              <a:avLst/>
            </a:prstGeom>
            <a:noFill/>
            <a:ln w="22225">
              <a:solidFill>
                <a:schemeClr val="tx1"/>
              </a:solidFill>
              <a:round/>
              <a:headEnd/>
              <a:tailEnd/>
            </a:ln>
          </p:spPr>
        </p:cxnSp>
        <p:cxnSp>
          <p:nvCxnSpPr>
            <p:cNvPr id="23568" name="Straight Connector 19"/>
            <p:cNvCxnSpPr>
              <a:cxnSpLocks noChangeShapeType="1"/>
            </p:cNvCxnSpPr>
            <p:nvPr/>
          </p:nvCxnSpPr>
          <p:spPr bwMode="auto">
            <a:xfrm rot="5400000" flipH="1" flipV="1">
              <a:off x="4876800" y="3289300"/>
              <a:ext cx="127000" cy="1588"/>
            </a:xfrm>
            <a:prstGeom prst="line">
              <a:avLst/>
            </a:prstGeom>
            <a:noFill/>
            <a:ln w="22225">
              <a:solidFill>
                <a:schemeClr val="tx1"/>
              </a:solidFill>
              <a:round/>
              <a:headEnd/>
              <a:tailEnd/>
            </a:ln>
          </p:spPr>
        </p:cxnSp>
      </p:grpSp>
    </p:spTree>
    <p:extLst>
      <p:ext uri="{BB962C8B-B14F-4D97-AF65-F5344CB8AC3E}">
        <p14:creationId xmlns:p14="http://schemas.microsoft.com/office/powerpoint/2010/main" val="12742487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1249" y="1143000"/>
            <a:ext cx="7368921" cy="4738878"/>
          </a:xfrm>
          <a:prstGeom prst="rect">
            <a:avLst/>
          </a:prstGeom>
        </p:spPr>
      </p:pic>
      <p:sp>
        <p:nvSpPr>
          <p:cNvPr id="5" name="Title 1"/>
          <p:cNvSpPr>
            <a:spLocks noGrp="1"/>
          </p:cNvSpPr>
          <p:nvPr>
            <p:ph type="title"/>
          </p:nvPr>
        </p:nvSpPr>
        <p:spPr>
          <a:xfrm>
            <a:off x="457200" y="-76200"/>
            <a:ext cx="8229600" cy="1143000"/>
          </a:xfrm>
        </p:spPr>
        <p:txBody>
          <a:bodyPr/>
          <a:lstStyle/>
          <a:p>
            <a:r>
              <a:rPr lang="en-US" dirty="0"/>
              <a:t>Open-universe: Template </a:t>
            </a:r>
            <a:r>
              <a:rPr lang="en-US" dirty="0" smtClean="0"/>
              <a:t>Births</a:t>
            </a:r>
            <a:endParaRPr lang="en-US" dirty="0"/>
          </a:p>
        </p:txBody>
      </p:sp>
      <p:sp>
        <p:nvSpPr>
          <p:cNvPr id="6" name="TextBox 5"/>
          <p:cNvSpPr txBox="1"/>
          <p:nvPr/>
        </p:nvSpPr>
        <p:spPr>
          <a:xfrm>
            <a:off x="1143000" y="6091535"/>
            <a:ext cx="7543800" cy="461665"/>
          </a:xfrm>
          <a:prstGeom prst="rect">
            <a:avLst/>
          </a:prstGeom>
          <a:noFill/>
        </p:spPr>
        <p:txBody>
          <a:bodyPr wrap="square" rtlCol="0">
            <a:spAutoFit/>
          </a:bodyPr>
          <a:lstStyle/>
          <a:p>
            <a:r>
              <a:rPr lang="en-US" sz="2400" dirty="0" smtClean="0"/>
              <a:t>Proposal: </a:t>
            </a:r>
            <a:r>
              <a:rPr lang="en-US" sz="2400" dirty="0"/>
              <a:t>peak location </a:t>
            </a:r>
            <a:r>
              <a:rPr lang="en-US" sz="2400" dirty="0" smtClean="0"/>
              <a:t>∝ (signal – current templates)</a:t>
            </a:r>
            <a:r>
              <a:rPr lang="en-US" sz="2400" baseline="30000" dirty="0" smtClean="0"/>
              <a:t>2</a:t>
            </a:r>
            <a:r>
              <a:rPr lang="en-US" sz="2400" dirty="0" smtClean="0"/>
              <a:t>   </a:t>
            </a:r>
            <a:endParaRPr lang="en-US" sz="2400" dirty="0"/>
          </a:p>
        </p:txBody>
      </p:sp>
    </p:spTree>
    <p:extLst>
      <p:ext uri="{BB962C8B-B14F-4D97-AF65-F5344CB8AC3E}">
        <p14:creationId xmlns:p14="http://schemas.microsoft.com/office/powerpoint/2010/main" val="37096192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1248" y="1143000"/>
            <a:ext cx="7368921" cy="4738878"/>
          </a:xfrm>
          <a:prstGeom prst="rect">
            <a:avLst/>
          </a:prstGeom>
        </p:spPr>
      </p:pic>
      <p:sp>
        <p:nvSpPr>
          <p:cNvPr id="5" name="Title 1"/>
          <p:cNvSpPr>
            <a:spLocks noGrp="1"/>
          </p:cNvSpPr>
          <p:nvPr>
            <p:ph type="title"/>
          </p:nvPr>
        </p:nvSpPr>
        <p:spPr>
          <a:xfrm>
            <a:off x="457200" y="-76200"/>
            <a:ext cx="8229600" cy="1143000"/>
          </a:xfrm>
        </p:spPr>
        <p:txBody>
          <a:bodyPr/>
          <a:lstStyle/>
          <a:p>
            <a:r>
              <a:rPr lang="en-US" dirty="0"/>
              <a:t>Open-universe: Template </a:t>
            </a:r>
            <a:r>
              <a:rPr lang="en-US" dirty="0" smtClean="0"/>
              <a:t>Births</a:t>
            </a:r>
            <a:endParaRPr lang="en-US" dirty="0"/>
          </a:p>
        </p:txBody>
      </p:sp>
      <p:sp>
        <p:nvSpPr>
          <p:cNvPr id="6" name="TextBox 5"/>
          <p:cNvSpPr txBox="1"/>
          <p:nvPr/>
        </p:nvSpPr>
        <p:spPr>
          <a:xfrm>
            <a:off x="1143000" y="6091535"/>
            <a:ext cx="7543800" cy="461665"/>
          </a:xfrm>
          <a:prstGeom prst="rect">
            <a:avLst/>
          </a:prstGeom>
          <a:noFill/>
        </p:spPr>
        <p:txBody>
          <a:bodyPr wrap="square" rtlCol="0">
            <a:spAutoFit/>
          </a:bodyPr>
          <a:lstStyle/>
          <a:p>
            <a:r>
              <a:rPr lang="en-US" sz="2400" dirty="0" smtClean="0"/>
              <a:t>Proposal: </a:t>
            </a:r>
            <a:r>
              <a:rPr lang="en-US" sz="2400" dirty="0"/>
              <a:t>peak location </a:t>
            </a:r>
            <a:r>
              <a:rPr lang="en-US" sz="2400" dirty="0" smtClean="0"/>
              <a:t>∝ (signal – current templates)</a:t>
            </a:r>
            <a:r>
              <a:rPr lang="en-US" sz="2400" baseline="30000" dirty="0" smtClean="0"/>
              <a:t>2</a:t>
            </a:r>
            <a:r>
              <a:rPr lang="en-US" sz="2400" dirty="0" smtClean="0"/>
              <a:t>   </a:t>
            </a:r>
            <a:endParaRPr lang="en-US" sz="2400" dirty="0"/>
          </a:p>
        </p:txBody>
      </p:sp>
    </p:spTree>
    <p:extLst>
      <p:ext uri="{BB962C8B-B14F-4D97-AF65-F5344CB8AC3E}">
        <p14:creationId xmlns:p14="http://schemas.microsoft.com/office/powerpoint/2010/main" val="943481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4294967295"/>
          </p:nvPr>
        </p:nvSpPr>
        <p:spPr>
          <a:xfrm>
            <a:off x="6553200" y="6245225"/>
            <a:ext cx="2133600" cy="47625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D6A8ABE6-B79F-2148-BAA1-CBD07E6D27FE}" type="slidenum">
              <a:rPr lang="en-US" sz="1400"/>
              <a:pPr eaLnBrk="1" hangingPunct="1"/>
              <a:t>7</a:t>
            </a:fld>
            <a:endParaRPr lang="en-US" sz="1400"/>
          </a:p>
        </p:txBody>
      </p:sp>
      <p:sp>
        <p:nvSpPr>
          <p:cNvPr id="25603" name="Rectangle 2"/>
          <p:cNvSpPr>
            <a:spLocks noGrp="1" noChangeArrowheads="1"/>
          </p:cNvSpPr>
          <p:nvPr>
            <p:ph type="title"/>
          </p:nvPr>
        </p:nvSpPr>
        <p:spPr>
          <a:xfrm>
            <a:off x="0" y="0"/>
            <a:ext cx="9144000" cy="914400"/>
          </a:xfrm>
        </p:spPr>
        <p:txBody>
          <a:bodyPr/>
          <a:lstStyle/>
          <a:p>
            <a:pPr eaLnBrk="1" hangingPunct="1"/>
            <a:r>
              <a:rPr lang="en-US" sz="3200" dirty="0">
                <a:latin typeface="Helvetica" charset="0"/>
                <a:ea typeface="ＭＳ Ｐゴシック" charset="0"/>
              </a:rPr>
              <a:t>Detection-based </a:t>
            </a:r>
            <a:r>
              <a:rPr lang="en-US" sz="3200" dirty="0" smtClean="0">
                <a:latin typeface="Helvetica" charset="0"/>
                <a:ea typeface="ＭＳ Ｐゴシック" charset="0"/>
              </a:rPr>
              <a:t>and signal</a:t>
            </a:r>
            <a:r>
              <a:rPr lang="en-US" sz="3200" dirty="0">
                <a:latin typeface="Helvetica" charset="0"/>
                <a:ea typeface="ＭＳ Ｐゴシック" charset="0"/>
              </a:rPr>
              <a:t>-based monitoring</a:t>
            </a:r>
            <a:endParaRPr lang="en-US" dirty="0">
              <a:latin typeface="Helvetica" charset="0"/>
              <a:ea typeface="ＭＳ Ｐゴシック" charset="0"/>
            </a:endParaRPr>
          </a:p>
        </p:txBody>
      </p:sp>
      <p:sp>
        <p:nvSpPr>
          <p:cNvPr id="25604" name="Text Box 3"/>
          <p:cNvSpPr txBox="1">
            <a:spLocks noChangeArrowheads="1"/>
          </p:cNvSpPr>
          <p:nvPr/>
        </p:nvSpPr>
        <p:spPr bwMode="auto">
          <a:xfrm>
            <a:off x="184150" y="1843088"/>
            <a:ext cx="1231900"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events</a:t>
            </a:r>
          </a:p>
        </p:txBody>
      </p:sp>
      <p:sp>
        <p:nvSpPr>
          <p:cNvPr id="25605" name="Text Box 4"/>
          <p:cNvSpPr txBox="1">
            <a:spLocks noChangeArrowheads="1"/>
          </p:cNvSpPr>
          <p:nvPr/>
        </p:nvSpPr>
        <p:spPr bwMode="auto">
          <a:xfrm>
            <a:off x="200025" y="3835400"/>
            <a:ext cx="1804988"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detections</a:t>
            </a:r>
          </a:p>
        </p:txBody>
      </p:sp>
      <p:sp>
        <p:nvSpPr>
          <p:cNvPr id="25606" name="Text Box 5"/>
          <p:cNvSpPr txBox="1">
            <a:spLocks noChangeArrowheads="1"/>
          </p:cNvSpPr>
          <p:nvPr/>
        </p:nvSpPr>
        <p:spPr bwMode="auto">
          <a:xfrm>
            <a:off x="184150" y="4891088"/>
            <a:ext cx="2930525"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waveform signals</a:t>
            </a:r>
          </a:p>
        </p:txBody>
      </p:sp>
      <p:sp>
        <p:nvSpPr>
          <p:cNvPr id="25608" name="Line 7"/>
          <p:cNvSpPr>
            <a:spLocks noChangeShapeType="1"/>
          </p:cNvSpPr>
          <p:nvPr/>
        </p:nvSpPr>
        <p:spPr bwMode="auto">
          <a:xfrm>
            <a:off x="3168650" y="5195888"/>
            <a:ext cx="541020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09" name="Line 8"/>
          <p:cNvSpPr>
            <a:spLocks noChangeShapeType="1"/>
          </p:cNvSpPr>
          <p:nvPr/>
        </p:nvSpPr>
        <p:spPr bwMode="auto">
          <a:xfrm>
            <a:off x="3168650" y="4052888"/>
            <a:ext cx="327660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10" name="Line 9"/>
          <p:cNvSpPr>
            <a:spLocks noChangeShapeType="1"/>
          </p:cNvSpPr>
          <p:nvPr/>
        </p:nvSpPr>
        <p:spPr bwMode="auto">
          <a:xfrm>
            <a:off x="3092450" y="2147888"/>
            <a:ext cx="548640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11" name="Line 10"/>
          <p:cNvSpPr>
            <a:spLocks noChangeShapeType="1"/>
          </p:cNvSpPr>
          <p:nvPr/>
        </p:nvSpPr>
        <p:spPr bwMode="auto">
          <a:xfrm flipV="1">
            <a:off x="4845050" y="4129088"/>
            <a:ext cx="0" cy="1066800"/>
          </a:xfrm>
          <a:prstGeom prst="line">
            <a:avLst/>
          </a:prstGeom>
          <a:noFill/>
          <a:ln w="38100">
            <a:solidFill>
              <a:schemeClr val="tx1"/>
            </a:solidFill>
            <a:round/>
            <a:headEnd/>
            <a:tailEnd type="triangle"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25612" name="Line 11"/>
          <p:cNvSpPr>
            <a:spLocks noChangeShapeType="1"/>
          </p:cNvSpPr>
          <p:nvPr/>
        </p:nvSpPr>
        <p:spPr bwMode="auto">
          <a:xfrm flipV="1">
            <a:off x="3592513" y="2224088"/>
            <a:ext cx="0" cy="1828800"/>
          </a:xfrm>
          <a:prstGeom prst="line">
            <a:avLst/>
          </a:prstGeom>
          <a:noFill/>
          <a:ln w="38100">
            <a:solidFill>
              <a:srgbClr val="0000FF"/>
            </a:solidFill>
            <a:round/>
            <a:headEnd/>
            <a:tailEnd type="triangle"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25613" name="Text Box 17"/>
          <p:cNvSpPr txBox="1">
            <a:spLocks noChangeArrowheads="1"/>
          </p:cNvSpPr>
          <p:nvPr/>
        </p:nvSpPr>
        <p:spPr bwMode="auto">
          <a:xfrm>
            <a:off x="3187700" y="4368800"/>
            <a:ext cx="1658938" cy="603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algn="r" eaLnBrk="1" hangingPunct="1">
              <a:lnSpc>
                <a:spcPct val="70000"/>
              </a:lnSpc>
            </a:pPr>
            <a:r>
              <a:rPr lang="en-US" sz="2400"/>
              <a:t>station</a:t>
            </a:r>
          </a:p>
          <a:p>
            <a:pPr algn="r" eaLnBrk="1" hangingPunct="1">
              <a:lnSpc>
                <a:spcPct val="70000"/>
              </a:lnSpc>
            </a:pPr>
            <a:r>
              <a:rPr lang="en-US" sz="2400"/>
              <a:t>processing</a:t>
            </a:r>
            <a:endParaRPr lang="en-US"/>
          </a:p>
        </p:txBody>
      </p:sp>
      <p:pic>
        <p:nvPicPr>
          <p:cNvPr id="25614" name="Picture 13" descr="waveforms2.gif.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4838" y="5067300"/>
            <a:ext cx="5465762" cy="28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5615" name="Group 14"/>
          <p:cNvGrpSpPr>
            <a:grpSpLocks/>
          </p:cNvGrpSpPr>
          <p:nvPr/>
        </p:nvGrpSpPr>
        <p:grpSpPr bwMode="auto">
          <a:xfrm>
            <a:off x="3173413" y="3987800"/>
            <a:ext cx="3263900" cy="149225"/>
            <a:chOff x="3026734" y="3204950"/>
            <a:chExt cx="3264124" cy="201793"/>
          </a:xfrm>
        </p:grpSpPr>
        <p:sp>
          <p:nvSpPr>
            <p:cNvPr id="25618" name="Rectangle 15"/>
            <p:cNvSpPr>
              <a:spLocks noChangeArrowheads="1"/>
            </p:cNvSpPr>
            <p:nvPr/>
          </p:nvSpPr>
          <p:spPr bwMode="auto">
            <a:xfrm>
              <a:off x="3026734" y="3204950"/>
              <a:ext cx="3264124" cy="201793"/>
            </a:xfrm>
            <a:prstGeom prst="rect">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2400">
                <a:solidFill>
                  <a:srgbClr val="000000"/>
                </a:solidFill>
                <a:cs typeface="Arial" charset="0"/>
              </a:endParaRPr>
            </a:p>
          </p:txBody>
        </p:sp>
        <p:cxnSp>
          <p:nvCxnSpPr>
            <p:cNvPr id="25619" name="Straight Connector 16"/>
            <p:cNvCxnSpPr>
              <a:cxnSpLocks noChangeShapeType="1"/>
            </p:cNvCxnSpPr>
            <p:nvPr/>
          </p:nvCxnSpPr>
          <p:spPr bwMode="auto">
            <a:xfrm rot="10800000" flipH="1">
              <a:off x="3026734" y="3356647"/>
              <a:ext cx="3264124" cy="1588"/>
            </a:xfrm>
            <a:prstGeom prst="line">
              <a:avLst/>
            </a:prstGeom>
            <a:noFill/>
            <a:ln w="22225">
              <a:solidFill>
                <a:schemeClr val="tx1"/>
              </a:solidFill>
              <a:round/>
              <a:headEnd/>
              <a:tailEnd/>
            </a:ln>
          </p:spPr>
        </p:cxnSp>
        <p:cxnSp>
          <p:nvCxnSpPr>
            <p:cNvPr id="25620" name="Straight Connector 17"/>
            <p:cNvCxnSpPr>
              <a:cxnSpLocks noChangeShapeType="1"/>
            </p:cNvCxnSpPr>
            <p:nvPr/>
          </p:nvCxnSpPr>
          <p:spPr bwMode="auto">
            <a:xfrm rot="5400000" flipH="1" flipV="1">
              <a:off x="3511550" y="3289300"/>
              <a:ext cx="127000" cy="1588"/>
            </a:xfrm>
            <a:prstGeom prst="line">
              <a:avLst/>
            </a:prstGeom>
            <a:noFill/>
            <a:ln w="22225">
              <a:solidFill>
                <a:schemeClr val="tx1"/>
              </a:solidFill>
              <a:round/>
              <a:headEnd/>
              <a:tailEnd/>
            </a:ln>
          </p:spPr>
        </p:cxnSp>
        <p:cxnSp>
          <p:nvCxnSpPr>
            <p:cNvPr id="25621" name="Straight Connector 18"/>
            <p:cNvCxnSpPr>
              <a:cxnSpLocks noChangeShapeType="1"/>
            </p:cNvCxnSpPr>
            <p:nvPr/>
          </p:nvCxnSpPr>
          <p:spPr bwMode="auto">
            <a:xfrm rot="5400000" flipH="1" flipV="1">
              <a:off x="4254500" y="3289300"/>
              <a:ext cx="127000" cy="1588"/>
            </a:xfrm>
            <a:prstGeom prst="line">
              <a:avLst/>
            </a:prstGeom>
            <a:noFill/>
            <a:ln w="22225">
              <a:solidFill>
                <a:schemeClr val="tx1"/>
              </a:solidFill>
              <a:round/>
              <a:headEnd/>
              <a:tailEnd/>
            </a:ln>
          </p:spPr>
        </p:cxnSp>
        <p:cxnSp>
          <p:nvCxnSpPr>
            <p:cNvPr id="25622" name="Straight Connector 19"/>
            <p:cNvCxnSpPr>
              <a:cxnSpLocks noChangeShapeType="1"/>
            </p:cNvCxnSpPr>
            <p:nvPr/>
          </p:nvCxnSpPr>
          <p:spPr bwMode="auto">
            <a:xfrm rot="5400000" flipH="1" flipV="1">
              <a:off x="4876800" y="3289300"/>
              <a:ext cx="127000" cy="1588"/>
            </a:xfrm>
            <a:prstGeom prst="line">
              <a:avLst/>
            </a:prstGeom>
            <a:noFill/>
            <a:ln w="22225">
              <a:solidFill>
                <a:schemeClr val="tx1"/>
              </a:solidFill>
              <a:round/>
              <a:headEnd/>
              <a:tailEnd/>
            </a:ln>
          </p:spPr>
        </p:cxnSp>
      </p:grpSp>
      <p:sp>
        <p:nvSpPr>
          <p:cNvPr id="21" name="5-Point Star 20"/>
          <p:cNvSpPr/>
          <p:nvPr/>
        </p:nvSpPr>
        <p:spPr bwMode="auto">
          <a:xfrm>
            <a:off x="3111500" y="2070100"/>
            <a:ext cx="133350" cy="139700"/>
          </a:xfrm>
          <a:prstGeom prst="star5">
            <a:avLst/>
          </a:prstGeom>
          <a:solidFill>
            <a:srgbClr val="FFFF00"/>
          </a:solidFill>
          <a:ln w="15875" cap="flat" cmpd="sng" algn="ctr">
            <a:solidFill>
              <a:schemeClr val="tx1"/>
            </a:solidFill>
            <a:prstDash val="solid"/>
            <a:round/>
            <a:headEnd type="none" w="med" len="med"/>
            <a:tailEnd type="none" w="med" len="med"/>
          </a:ln>
          <a:effectLst/>
          <a:extLst/>
        </p:spPr>
        <p:txBody>
          <a:bodyPr/>
          <a:lstStyle/>
          <a:p>
            <a:pPr>
              <a:defRPr/>
            </a:pPr>
            <a:endParaRPr lang="en-US" sz="2400">
              <a:solidFill>
                <a:srgbClr val="000000"/>
              </a:solidFill>
              <a:cs typeface="Arial" charset="0"/>
            </a:endParaRPr>
          </a:p>
        </p:txBody>
      </p:sp>
      <p:sp>
        <p:nvSpPr>
          <p:cNvPr id="22" name="5-Point Star 21"/>
          <p:cNvSpPr/>
          <p:nvPr/>
        </p:nvSpPr>
        <p:spPr bwMode="auto">
          <a:xfrm>
            <a:off x="8204200" y="2070100"/>
            <a:ext cx="133350" cy="139700"/>
          </a:xfrm>
          <a:prstGeom prst="star5">
            <a:avLst/>
          </a:prstGeom>
          <a:solidFill>
            <a:srgbClr val="FFFF00"/>
          </a:solidFill>
          <a:ln w="15875" cap="flat" cmpd="sng" algn="ctr">
            <a:solidFill>
              <a:schemeClr val="tx1"/>
            </a:solidFill>
            <a:prstDash val="solid"/>
            <a:round/>
            <a:headEnd type="none" w="med" len="med"/>
            <a:tailEnd type="none" w="med" len="med"/>
          </a:ln>
          <a:effectLst/>
          <a:extLst/>
        </p:spPr>
        <p:txBody>
          <a:bodyPr/>
          <a:lstStyle/>
          <a:p>
            <a:pPr>
              <a:defRPr/>
            </a:pPr>
            <a:endParaRPr lang="en-US" sz="2400">
              <a:solidFill>
                <a:srgbClr val="000000"/>
              </a:solidFill>
              <a:cs typeface="Arial" charset="0"/>
            </a:endParaRPr>
          </a:p>
        </p:txBody>
      </p:sp>
      <p:sp>
        <p:nvSpPr>
          <p:cNvPr id="24" name="Text Box 6"/>
          <p:cNvSpPr txBox="1">
            <a:spLocks noChangeArrowheads="1"/>
          </p:cNvSpPr>
          <p:nvPr/>
        </p:nvSpPr>
        <p:spPr bwMode="auto">
          <a:xfrm>
            <a:off x="1416050" y="2510730"/>
            <a:ext cx="2922948"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dirty="0" smtClean="0">
                <a:solidFill>
                  <a:srgbClr val="0000FF"/>
                </a:solidFill>
              </a:rPr>
              <a:t>Traditional monitoring</a:t>
            </a:r>
          </a:p>
          <a:p>
            <a:pPr eaLnBrk="1" hangingPunct="1"/>
            <a:r>
              <a:rPr lang="en-US" dirty="0" smtClean="0">
                <a:solidFill>
                  <a:srgbClr val="0000FF"/>
                </a:solidFill>
              </a:rPr>
              <a:t>(GA/SEL3)</a:t>
            </a:r>
            <a:endParaRPr lang="en-US" dirty="0"/>
          </a:p>
        </p:txBody>
      </p:sp>
    </p:spTree>
    <p:extLst>
      <p:ext uri="{BB962C8B-B14F-4D97-AF65-F5344CB8AC3E}">
        <p14:creationId xmlns:p14="http://schemas.microsoft.com/office/powerpoint/2010/main" val="38865155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4294967295"/>
          </p:nvPr>
        </p:nvSpPr>
        <p:spPr>
          <a:xfrm>
            <a:off x="6553200" y="6245225"/>
            <a:ext cx="2133600" cy="47625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741DFFDB-4ED7-9340-A48C-031FCE05C035}" type="slidenum">
              <a:rPr lang="en-US" sz="1400"/>
              <a:pPr eaLnBrk="1" hangingPunct="1"/>
              <a:t>8</a:t>
            </a:fld>
            <a:endParaRPr lang="en-US" sz="1400"/>
          </a:p>
        </p:txBody>
      </p:sp>
      <p:sp>
        <p:nvSpPr>
          <p:cNvPr id="27651" name="Rectangle 2"/>
          <p:cNvSpPr>
            <a:spLocks noGrp="1" noChangeArrowheads="1"/>
          </p:cNvSpPr>
          <p:nvPr>
            <p:ph type="title"/>
          </p:nvPr>
        </p:nvSpPr>
        <p:spPr>
          <a:xfrm>
            <a:off x="0" y="0"/>
            <a:ext cx="9144000" cy="914400"/>
          </a:xfrm>
        </p:spPr>
        <p:txBody>
          <a:bodyPr/>
          <a:lstStyle/>
          <a:p>
            <a:pPr eaLnBrk="1" hangingPunct="1"/>
            <a:r>
              <a:rPr lang="en-US" sz="3200">
                <a:latin typeface="Helvetica" charset="0"/>
                <a:ea typeface="ＭＳ Ｐゴシック" charset="0"/>
              </a:rPr>
              <a:t>Detection-based and signal-based monitoring</a:t>
            </a:r>
            <a:endParaRPr lang="en-US">
              <a:latin typeface="Helvetica" charset="0"/>
              <a:ea typeface="ＭＳ Ｐゴシック" charset="0"/>
            </a:endParaRPr>
          </a:p>
        </p:txBody>
      </p:sp>
      <p:sp>
        <p:nvSpPr>
          <p:cNvPr id="27652" name="Text Box 3"/>
          <p:cNvSpPr txBox="1">
            <a:spLocks noChangeArrowheads="1"/>
          </p:cNvSpPr>
          <p:nvPr/>
        </p:nvSpPr>
        <p:spPr bwMode="auto">
          <a:xfrm>
            <a:off x="184150" y="1843088"/>
            <a:ext cx="1231900"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events</a:t>
            </a:r>
          </a:p>
        </p:txBody>
      </p:sp>
      <p:sp>
        <p:nvSpPr>
          <p:cNvPr id="27653" name="Text Box 4"/>
          <p:cNvSpPr txBox="1">
            <a:spLocks noChangeArrowheads="1"/>
          </p:cNvSpPr>
          <p:nvPr/>
        </p:nvSpPr>
        <p:spPr bwMode="auto">
          <a:xfrm>
            <a:off x="200025" y="3835400"/>
            <a:ext cx="1804988"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detections</a:t>
            </a:r>
          </a:p>
        </p:txBody>
      </p:sp>
      <p:sp>
        <p:nvSpPr>
          <p:cNvPr id="27654" name="Text Box 5"/>
          <p:cNvSpPr txBox="1">
            <a:spLocks noChangeArrowheads="1"/>
          </p:cNvSpPr>
          <p:nvPr/>
        </p:nvSpPr>
        <p:spPr bwMode="auto">
          <a:xfrm>
            <a:off x="184150" y="4891088"/>
            <a:ext cx="2930525"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waveform signals</a:t>
            </a:r>
          </a:p>
        </p:txBody>
      </p:sp>
      <p:sp>
        <p:nvSpPr>
          <p:cNvPr id="27656" name="Line 7"/>
          <p:cNvSpPr>
            <a:spLocks noChangeShapeType="1"/>
          </p:cNvSpPr>
          <p:nvPr/>
        </p:nvSpPr>
        <p:spPr bwMode="auto">
          <a:xfrm>
            <a:off x="3168650" y="5195888"/>
            <a:ext cx="541020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7657" name="Line 8"/>
          <p:cNvSpPr>
            <a:spLocks noChangeShapeType="1"/>
          </p:cNvSpPr>
          <p:nvPr/>
        </p:nvSpPr>
        <p:spPr bwMode="auto">
          <a:xfrm>
            <a:off x="3168650" y="4052888"/>
            <a:ext cx="327660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7658" name="Line 9"/>
          <p:cNvSpPr>
            <a:spLocks noChangeShapeType="1"/>
          </p:cNvSpPr>
          <p:nvPr/>
        </p:nvSpPr>
        <p:spPr bwMode="auto">
          <a:xfrm>
            <a:off x="3092450" y="2147888"/>
            <a:ext cx="548640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7659" name="Line 10"/>
          <p:cNvSpPr>
            <a:spLocks noChangeShapeType="1"/>
          </p:cNvSpPr>
          <p:nvPr/>
        </p:nvSpPr>
        <p:spPr bwMode="auto">
          <a:xfrm flipV="1">
            <a:off x="4845050" y="4129088"/>
            <a:ext cx="0" cy="1066800"/>
          </a:xfrm>
          <a:prstGeom prst="line">
            <a:avLst/>
          </a:prstGeom>
          <a:noFill/>
          <a:ln w="38100">
            <a:solidFill>
              <a:schemeClr val="tx1"/>
            </a:solidFill>
            <a:round/>
            <a:headEnd/>
            <a:tailEnd type="triangle"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27660" name="Line 11"/>
          <p:cNvSpPr>
            <a:spLocks noChangeShapeType="1"/>
          </p:cNvSpPr>
          <p:nvPr/>
        </p:nvSpPr>
        <p:spPr bwMode="auto">
          <a:xfrm flipV="1">
            <a:off x="3592513" y="2224088"/>
            <a:ext cx="0" cy="1828800"/>
          </a:xfrm>
          <a:prstGeom prst="line">
            <a:avLst/>
          </a:prstGeom>
          <a:noFill/>
          <a:ln w="38100">
            <a:solidFill>
              <a:srgbClr val="0000FF"/>
            </a:solidFill>
            <a:round/>
            <a:headEnd/>
            <a:tailEnd type="triangle"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27661" name="Line 12"/>
          <p:cNvSpPr>
            <a:spLocks noChangeShapeType="1"/>
          </p:cNvSpPr>
          <p:nvPr/>
        </p:nvSpPr>
        <p:spPr bwMode="auto">
          <a:xfrm flipV="1">
            <a:off x="5302250" y="2224088"/>
            <a:ext cx="0" cy="1828800"/>
          </a:xfrm>
          <a:prstGeom prst="line">
            <a:avLst/>
          </a:prstGeom>
          <a:noFill/>
          <a:ln w="38100">
            <a:solidFill>
              <a:srgbClr val="C30004"/>
            </a:solidFill>
            <a:round/>
            <a:headEnd/>
            <a:tailEnd type="triangle"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27662" name="Text Box 17"/>
          <p:cNvSpPr txBox="1">
            <a:spLocks noChangeArrowheads="1"/>
          </p:cNvSpPr>
          <p:nvPr/>
        </p:nvSpPr>
        <p:spPr bwMode="auto">
          <a:xfrm>
            <a:off x="3187700" y="4368800"/>
            <a:ext cx="1658938" cy="603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algn="r" eaLnBrk="1" hangingPunct="1">
              <a:lnSpc>
                <a:spcPct val="70000"/>
              </a:lnSpc>
            </a:pPr>
            <a:r>
              <a:rPr lang="en-US" sz="2400"/>
              <a:t>station</a:t>
            </a:r>
          </a:p>
          <a:p>
            <a:pPr algn="r" eaLnBrk="1" hangingPunct="1">
              <a:lnSpc>
                <a:spcPct val="70000"/>
              </a:lnSpc>
            </a:pPr>
            <a:r>
              <a:rPr lang="en-US" sz="2400"/>
              <a:t>processing</a:t>
            </a:r>
            <a:endParaRPr lang="en-US"/>
          </a:p>
        </p:txBody>
      </p:sp>
      <p:sp>
        <p:nvSpPr>
          <p:cNvPr id="27663" name="Line 12"/>
          <p:cNvSpPr>
            <a:spLocks noChangeShapeType="1"/>
          </p:cNvSpPr>
          <p:nvPr/>
        </p:nvSpPr>
        <p:spPr bwMode="auto">
          <a:xfrm>
            <a:off x="5546725" y="2159000"/>
            <a:ext cx="0" cy="1828800"/>
          </a:xfrm>
          <a:prstGeom prst="line">
            <a:avLst/>
          </a:prstGeom>
          <a:noFill/>
          <a:ln w="57150">
            <a:solidFill>
              <a:srgbClr val="C30004"/>
            </a:solidFill>
            <a:prstDash val="sysDash"/>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7664" name="Text Box 6"/>
          <p:cNvSpPr txBox="1">
            <a:spLocks noChangeArrowheads="1"/>
          </p:cNvSpPr>
          <p:nvPr/>
        </p:nvSpPr>
        <p:spPr bwMode="auto">
          <a:xfrm>
            <a:off x="5580063" y="3378200"/>
            <a:ext cx="19050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solidFill>
                  <a:srgbClr val="C30004"/>
                </a:solidFill>
              </a:rPr>
              <a:t>NET-VISA</a:t>
            </a:r>
          </a:p>
        </p:txBody>
      </p:sp>
      <p:sp>
        <p:nvSpPr>
          <p:cNvPr id="27665" name="Text Box 6"/>
          <p:cNvSpPr txBox="1">
            <a:spLocks noChangeArrowheads="1"/>
          </p:cNvSpPr>
          <p:nvPr/>
        </p:nvSpPr>
        <p:spPr bwMode="auto">
          <a:xfrm>
            <a:off x="5530850" y="2533650"/>
            <a:ext cx="117951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2400">
                <a:solidFill>
                  <a:srgbClr val="C30004"/>
                </a:solidFill>
              </a:rPr>
              <a:t>model</a:t>
            </a:r>
          </a:p>
        </p:txBody>
      </p:sp>
      <p:sp>
        <p:nvSpPr>
          <p:cNvPr id="27666" name="Text Box 6"/>
          <p:cNvSpPr txBox="1">
            <a:spLocks noChangeArrowheads="1"/>
          </p:cNvSpPr>
          <p:nvPr/>
        </p:nvSpPr>
        <p:spPr bwMode="auto">
          <a:xfrm>
            <a:off x="3810000" y="2649538"/>
            <a:ext cx="152558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2400" dirty="0">
                <a:solidFill>
                  <a:srgbClr val="C30004"/>
                </a:solidFill>
              </a:rPr>
              <a:t>inference</a:t>
            </a:r>
          </a:p>
        </p:txBody>
      </p:sp>
      <p:pic>
        <p:nvPicPr>
          <p:cNvPr id="27667" name="Picture 18" descr="waveforms2.gif.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4838" y="5067300"/>
            <a:ext cx="5465762" cy="28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7668" name="Group 19"/>
          <p:cNvGrpSpPr>
            <a:grpSpLocks/>
          </p:cNvGrpSpPr>
          <p:nvPr/>
        </p:nvGrpSpPr>
        <p:grpSpPr bwMode="auto">
          <a:xfrm>
            <a:off x="3173413" y="3987800"/>
            <a:ext cx="3263900" cy="149225"/>
            <a:chOff x="3026734" y="3204950"/>
            <a:chExt cx="3264124" cy="201793"/>
          </a:xfrm>
        </p:grpSpPr>
        <p:sp>
          <p:nvSpPr>
            <p:cNvPr id="27671" name="Rectangle 20"/>
            <p:cNvSpPr>
              <a:spLocks noChangeArrowheads="1"/>
            </p:cNvSpPr>
            <p:nvPr/>
          </p:nvSpPr>
          <p:spPr bwMode="auto">
            <a:xfrm>
              <a:off x="3026734" y="3204950"/>
              <a:ext cx="3264124" cy="201793"/>
            </a:xfrm>
            <a:prstGeom prst="rect">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2400">
                <a:solidFill>
                  <a:srgbClr val="000000"/>
                </a:solidFill>
                <a:cs typeface="Arial" charset="0"/>
              </a:endParaRPr>
            </a:p>
          </p:txBody>
        </p:sp>
        <p:cxnSp>
          <p:nvCxnSpPr>
            <p:cNvPr id="27672" name="Straight Connector 21"/>
            <p:cNvCxnSpPr>
              <a:cxnSpLocks noChangeShapeType="1"/>
            </p:cNvCxnSpPr>
            <p:nvPr/>
          </p:nvCxnSpPr>
          <p:spPr bwMode="auto">
            <a:xfrm rot="10800000" flipH="1">
              <a:off x="3026734" y="3356647"/>
              <a:ext cx="3264124" cy="1588"/>
            </a:xfrm>
            <a:prstGeom prst="line">
              <a:avLst/>
            </a:prstGeom>
            <a:noFill/>
            <a:ln w="22225">
              <a:solidFill>
                <a:schemeClr val="tx1"/>
              </a:solidFill>
              <a:round/>
              <a:headEnd/>
              <a:tailEnd/>
            </a:ln>
          </p:spPr>
        </p:cxnSp>
        <p:cxnSp>
          <p:nvCxnSpPr>
            <p:cNvPr id="27673" name="Straight Connector 22"/>
            <p:cNvCxnSpPr>
              <a:cxnSpLocks noChangeShapeType="1"/>
            </p:cNvCxnSpPr>
            <p:nvPr/>
          </p:nvCxnSpPr>
          <p:spPr bwMode="auto">
            <a:xfrm rot="5400000" flipH="1" flipV="1">
              <a:off x="3511550" y="3289300"/>
              <a:ext cx="127000" cy="1588"/>
            </a:xfrm>
            <a:prstGeom prst="line">
              <a:avLst/>
            </a:prstGeom>
            <a:noFill/>
            <a:ln w="22225">
              <a:solidFill>
                <a:schemeClr val="tx1"/>
              </a:solidFill>
              <a:round/>
              <a:headEnd/>
              <a:tailEnd/>
            </a:ln>
          </p:spPr>
        </p:cxnSp>
        <p:cxnSp>
          <p:nvCxnSpPr>
            <p:cNvPr id="27674" name="Straight Connector 23"/>
            <p:cNvCxnSpPr>
              <a:cxnSpLocks noChangeShapeType="1"/>
            </p:cNvCxnSpPr>
            <p:nvPr/>
          </p:nvCxnSpPr>
          <p:spPr bwMode="auto">
            <a:xfrm rot="5400000" flipH="1" flipV="1">
              <a:off x="4254500" y="3289300"/>
              <a:ext cx="127000" cy="1588"/>
            </a:xfrm>
            <a:prstGeom prst="line">
              <a:avLst/>
            </a:prstGeom>
            <a:noFill/>
            <a:ln w="22225">
              <a:solidFill>
                <a:schemeClr val="tx1"/>
              </a:solidFill>
              <a:round/>
              <a:headEnd/>
              <a:tailEnd/>
            </a:ln>
          </p:spPr>
        </p:cxnSp>
        <p:cxnSp>
          <p:nvCxnSpPr>
            <p:cNvPr id="27675" name="Straight Connector 24"/>
            <p:cNvCxnSpPr>
              <a:cxnSpLocks noChangeShapeType="1"/>
            </p:cNvCxnSpPr>
            <p:nvPr/>
          </p:nvCxnSpPr>
          <p:spPr bwMode="auto">
            <a:xfrm rot="5400000" flipH="1" flipV="1">
              <a:off x="4876800" y="3289300"/>
              <a:ext cx="127000" cy="1588"/>
            </a:xfrm>
            <a:prstGeom prst="line">
              <a:avLst/>
            </a:prstGeom>
            <a:noFill/>
            <a:ln w="22225">
              <a:solidFill>
                <a:schemeClr val="tx1"/>
              </a:solidFill>
              <a:round/>
              <a:headEnd/>
              <a:tailEnd/>
            </a:ln>
          </p:spPr>
        </p:cxnSp>
      </p:grpSp>
      <p:sp>
        <p:nvSpPr>
          <p:cNvPr id="26" name="5-Point Star 25"/>
          <p:cNvSpPr/>
          <p:nvPr/>
        </p:nvSpPr>
        <p:spPr bwMode="auto">
          <a:xfrm>
            <a:off x="3111500" y="2070100"/>
            <a:ext cx="133350" cy="139700"/>
          </a:xfrm>
          <a:prstGeom prst="star5">
            <a:avLst/>
          </a:prstGeom>
          <a:solidFill>
            <a:srgbClr val="FFFF00"/>
          </a:solidFill>
          <a:ln w="15875" cap="flat" cmpd="sng" algn="ctr">
            <a:solidFill>
              <a:schemeClr val="tx1"/>
            </a:solidFill>
            <a:prstDash val="solid"/>
            <a:round/>
            <a:headEnd type="none" w="med" len="med"/>
            <a:tailEnd type="none" w="med" len="med"/>
          </a:ln>
          <a:effectLst/>
          <a:extLst/>
        </p:spPr>
        <p:txBody>
          <a:bodyPr/>
          <a:lstStyle/>
          <a:p>
            <a:pPr>
              <a:defRPr/>
            </a:pPr>
            <a:endParaRPr lang="en-US" sz="2400">
              <a:solidFill>
                <a:srgbClr val="000000"/>
              </a:solidFill>
              <a:cs typeface="Arial" charset="0"/>
            </a:endParaRPr>
          </a:p>
        </p:txBody>
      </p:sp>
      <p:sp>
        <p:nvSpPr>
          <p:cNvPr id="27" name="5-Point Star 26"/>
          <p:cNvSpPr/>
          <p:nvPr/>
        </p:nvSpPr>
        <p:spPr bwMode="auto">
          <a:xfrm>
            <a:off x="8204200" y="2070100"/>
            <a:ext cx="133350" cy="139700"/>
          </a:xfrm>
          <a:prstGeom prst="star5">
            <a:avLst/>
          </a:prstGeom>
          <a:solidFill>
            <a:srgbClr val="FFFF00"/>
          </a:solidFill>
          <a:ln w="15875" cap="flat" cmpd="sng" algn="ctr">
            <a:solidFill>
              <a:schemeClr val="tx1"/>
            </a:solidFill>
            <a:prstDash val="solid"/>
            <a:round/>
            <a:headEnd type="none" w="med" len="med"/>
            <a:tailEnd type="none" w="med" len="med"/>
          </a:ln>
          <a:effectLst/>
          <a:extLst/>
        </p:spPr>
        <p:txBody>
          <a:bodyPr/>
          <a:lstStyle/>
          <a:p>
            <a:pPr>
              <a:defRPr/>
            </a:pPr>
            <a:endParaRPr lang="en-US" sz="2400">
              <a:solidFill>
                <a:srgbClr val="000000"/>
              </a:solidFill>
              <a:cs typeface="Arial" charset="0"/>
            </a:endParaRPr>
          </a:p>
        </p:txBody>
      </p:sp>
      <p:sp>
        <p:nvSpPr>
          <p:cNvPr id="2" name="TextBox 1"/>
          <p:cNvSpPr txBox="1"/>
          <p:nvPr/>
        </p:nvSpPr>
        <p:spPr>
          <a:xfrm>
            <a:off x="685800" y="5867400"/>
            <a:ext cx="7543800" cy="400110"/>
          </a:xfrm>
          <a:prstGeom prst="rect">
            <a:avLst/>
          </a:prstGeom>
          <a:noFill/>
        </p:spPr>
        <p:txBody>
          <a:bodyPr wrap="square" rtlCol="0">
            <a:spAutoFit/>
          </a:bodyPr>
          <a:lstStyle/>
          <a:p>
            <a:pPr algn="l"/>
            <a:r>
              <a:rPr lang="en-US" dirty="0" smtClean="0">
                <a:solidFill>
                  <a:srgbClr val="CC0000"/>
                </a:solidFill>
                <a:latin typeface="+mn-lt"/>
              </a:rPr>
              <a:t>NET-VISA = detection-based</a:t>
            </a:r>
            <a:endParaRPr lang="en-US" dirty="0">
              <a:latin typeface="+mn-lt"/>
            </a:endParaRPr>
          </a:p>
        </p:txBody>
      </p:sp>
      <p:sp>
        <p:nvSpPr>
          <p:cNvPr id="29" name="Text Box 6"/>
          <p:cNvSpPr txBox="1">
            <a:spLocks noChangeArrowheads="1"/>
          </p:cNvSpPr>
          <p:nvPr/>
        </p:nvSpPr>
        <p:spPr bwMode="auto">
          <a:xfrm>
            <a:off x="1416050" y="2510730"/>
            <a:ext cx="2922948"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dirty="0" smtClean="0">
                <a:solidFill>
                  <a:srgbClr val="0000FF"/>
                </a:solidFill>
              </a:rPr>
              <a:t>Traditional monitoring</a:t>
            </a:r>
          </a:p>
          <a:p>
            <a:pPr eaLnBrk="1" hangingPunct="1"/>
            <a:r>
              <a:rPr lang="en-US" dirty="0" smtClean="0">
                <a:solidFill>
                  <a:srgbClr val="0000FF"/>
                </a:solidFill>
              </a:rPr>
              <a:t>(GA/SEL3)</a:t>
            </a:r>
            <a:endParaRPr lang="en-US" dirty="0"/>
          </a:p>
        </p:txBody>
      </p:sp>
    </p:spTree>
    <p:extLst>
      <p:ext uri="{BB962C8B-B14F-4D97-AF65-F5344CB8AC3E}">
        <p14:creationId xmlns:p14="http://schemas.microsoft.com/office/powerpoint/2010/main" val="17210655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94767"/>
            <a:ext cx="7986713" cy="741362"/>
          </a:xfrm>
        </p:spPr>
        <p:txBody>
          <a:bodyPr>
            <a:normAutofit fontScale="90000"/>
          </a:bodyPr>
          <a:lstStyle/>
          <a:p>
            <a:pPr algn="ctr"/>
            <a:r>
              <a:rPr lang="en-US" dirty="0" smtClean="0"/>
              <a:t>Detection-Based Bayesian Monitoring (NET-VISA, </a:t>
            </a:r>
            <a:r>
              <a:rPr lang="en-US" dirty="0" err="1" smtClean="0"/>
              <a:t>Arora</a:t>
            </a:r>
            <a:r>
              <a:rPr lang="en-US" dirty="0" smtClean="0"/>
              <a:t> et al.)</a:t>
            </a:r>
            <a:endParaRPr lang="en-US" dirty="0"/>
          </a:p>
        </p:txBody>
      </p:sp>
      <p:sp>
        <p:nvSpPr>
          <p:cNvPr id="3" name="Content Placeholder 2"/>
          <p:cNvSpPr>
            <a:spLocks noGrp="1"/>
          </p:cNvSpPr>
          <p:nvPr>
            <p:ph idx="1"/>
          </p:nvPr>
        </p:nvSpPr>
        <p:spPr>
          <a:xfrm>
            <a:off x="457200" y="1693327"/>
            <a:ext cx="4673600" cy="4525962"/>
          </a:xfrm>
        </p:spPr>
        <p:txBody>
          <a:bodyPr>
            <a:normAutofit/>
          </a:bodyPr>
          <a:lstStyle/>
          <a:p>
            <a:r>
              <a:rPr lang="en-US" sz="2800" dirty="0" smtClean="0"/>
              <a:t>IMS global evaluation: ~60% reduction in missed events vs. GA/SEL3.</a:t>
            </a:r>
          </a:p>
          <a:p>
            <a:r>
              <a:rPr lang="en-US" sz="2800" dirty="0" smtClean="0"/>
              <a:t>Identifies additional events missed by human analysts (LEB). </a:t>
            </a:r>
          </a:p>
          <a:p>
            <a:r>
              <a:rPr lang="en-US" sz="2800" dirty="0" smtClean="0"/>
              <a:t>Currently being evaluated for deployment at the IDC.</a:t>
            </a:r>
          </a:p>
          <a:p>
            <a:r>
              <a:rPr lang="en-US" sz="2800" i="1" dirty="0" smtClean="0"/>
              <a:t>Can we do better?</a:t>
            </a:r>
          </a:p>
          <a:p>
            <a:pPr lvl="1"/>
            <a:endParaRPr lang="en-US" dirty="0" smtClean="0"/>
          </a:p>
          <a:p>
            <a:endParaRPr lang="en-US" sz="2800" dirty="0"/>
          </a:p>
        </p:txBody>
      </p:sp>
      <p:grpSp>
        <p:nvGrpSpPr>
          <p:cNvPr id="7" name="Group 6"/>
          <p:cNvGrpSpPr/>
          <p:nvPr/>
        </p:nvGrpSpPr>
        <p:grpSpPr>
          <a:xfrm>
            <a:off x="5215463" y="2243698"/>
            <a:ext cx="3771900" cy="2819400"/>
            <a:chOff x="0" y="4038600"/>
            <a:chExt cx="3771900" cy="2819400"/>
          </a:xfrm>
        </p:grpSpPr>
        <p:pic>
          <p:nvPicPr>
            <p:cNvPr id="5" name="Picture 4" descr="Screen Shot 2012-07-29 at 9.41.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4038600"/>
              <a:ext cx="3238500" cy="2446349"/>
            </a:xfrm>
            <a:prstGeom prst="rect">
              <a:avLst/>
            </a:prstGeom>
          </p:spPr>
        </p:pic>
        <p:sp>
          <p:nvSpPr>
            <p:cNvPr id="6" name="TextBox 5"/>
            <p:cNvSpPr txBox="1"/>
            <p:nvPr/>
          </p:nvSpPr>
          <p:spPr>
            <a:xfrm>
              <a:off x="0" y="4267200"/>
              <a:ext cx="492443" cy="1981200"/>
            </a:xfrm>
            <a:prstGeom prst="rect">
              <a:avLst/>
            </a:prstGeom>
            <a:noFill/>
          </p:spPr>
          <p:txBody>
            <a:bodyPr vert="vert270" wrap="square" rtlCol="0">
              <a:spAutoFit/>
            </a:bodyPr>
            <a:lstStyle/>
            <a:p>
              <a:r>
                <a:rPr lang="en-US" dirty="0" smtClean="0"/>
                <a:t>Missed events</a:t>
              </a:r>
              <a:endParaRPr lang="en-US" dirty="0"/>
            </a:p>
          </p:txBody>
        </p:sp>
        <p:sp>
          <p:nvSpPr>
            <p:cNvPr id="17" name="TextBox 16"/>
            <p:cNvSpPr txBox="1"/>
            <p:nvPr/>
          </p:nvSpPr>
          <p:spPr>
            <a:xfrm>
              <a:off x="685800" y="6457890"/>
              <a:ext cx="2819400" cy="400110"/>
            </a:xfrm>
            <a:prstGeom prst="rect">
              <a:avLst/>
            </a:prstGeom>
            <a:noFill/>
          </p:spPr>
          <p:txBody>
            <a:bodyPr wrap="square" rtlCol="0">
              <a:spAutoFit/>
            </a:bodyPr>
            <a:lstStyle/>
            <a:p>
              <a:r>
                <a:rPr lang="en-US" dirty="0" smtClean="0"/>
                <a:t>Magnitude range (</a:t>
              </a:r>
              <a:r>
                <a:rPr lang="en-US" dirty="0" err="1" smtClean="0"/>
                <a:t>mb</a:t>
              </a:r>
              <a:r>
                <a:rPr lang="en-US" dirty="0" smtClean="0"/>
                <a:t>)</a:t>
              </a:r>
              <a:endParaRPr lang="en-US" dirty="0"/>
            </a:p>
          </p:txBody>
        </p:sp>
      </p:grpSp>
    </p:spTree>
    <p:extLst>
      <p:ext uri="{BB962C8B-B14F-4D97-AF65-F5344CB8AC3E}">
        <p14:creationId xmlns:p14="http://schemas.microsoft.com/office/powerpoint/2010/main" val="96068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Univers"/>
        <a:ea typeface="ＭＳ Ｐゴシック"/>
        <a:cs typeface=""/>
      </a:majorFont>
      <a:minorFont>
        <a:latin typeface="Univer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pitchFamily="34" charset="0"/>
            <a:ea typeface="ＭＳ Ｐゴシック"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pitchFamily="34" charset="0"/>
            <a:ea typeface="ＭＳ Ｐゴシック"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36290</TotalTime>
  <Words>3136</Words>
  <Application>Microsoft Macintosh PowerPoint</Application>
  <PresentationFormat>On-screen Show (4:3)</PresentationFormat>
  <Paragraphs>337</Paragraphs>
  <Slides>61</Slides>
  <Notes>27</Notes>
  <HiddenSlides>19</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61</vt:i4>
      </vt:variant>
    </vt:vector>
  </HeadingPairs>
  <TitlesOfParts>
    <vt:vector size="73" baseType="lpstr">
      <vt:lpstr>Calibri</vt:lpstr>
      <vt:lpstr>Helvetica</vt:lpstr>
      <vt:lpstr>ＭＳ Ｐゴシック</vt:lpstr>
      <vt:lpstr>Symbol</vt:lpstr>
      <vt:lpstr>Univers LT Std 55</vt:lpstr>
      <vt:lpstr>Wingdings</vt:lpstr>
      <vt:lpstr>Arial</vt:lpstr>
      <vt:lpstr>Times</vt:lpstr>
      <vt:lpstr>Times New Roman</vt:lpstr>
      <vt:lpstr>Univers</vt:lpstr>
      <vt:lpstr>Office Theme</vt:lpstr>
      <vt:lpstr>Blank Presentation</vt:lpstr>
      <vt:lpstr>PowerPoint Presentation</vt:lpstr>
      <vt:lpstr>PowerPoint Presentation</vt:lpstr>
      <vt:lpstr>Program Objective</vt:lpstr>
      <vt:lpstr>Bayesian monitoring</vt:lpstr>
      <vt:lpstr>Detection-based and signal-based monitoring</vt:lpstr>
      <vt:lpstr>Detection-based and signal-based monitoring</vt:lpstr>
      <vt:lpstr>Detection-based and signal-based monitoring</vt:lpstr>
      <vt:lpstr>Detection-based and signal-based monitoring</vt:lpstr>
      <vt:lpstr>Detection-Based Bayesian Monitoring (NET-VISA, Arora et al.)</vt:lpstr>
      <vt:lpstr>Detection-based and signal-based monitoring</vt:lpstr>
      <vt:lpstr>Detection-based and signal-based monitoring</vt:lpstr>
      <vt:lpstr>Signal-based monitoring</vt:lpstr>
      <vt:lpstr>Forward model: single event/phase</vt:lpstr>
      <vt:lpstr>Forward model: Demo</vt:lpstr>
      <vt:lpstr>Forward model: Demo</vt:lpstr>
      <vt:lpstr>Forward model: Demo</vt:lpstr>
      <vt:lpstr>Forward model: Demo</vt:lpstr>
      <vt:lpstr>Forward model: Demo</vt:lpstr>
      <vt:lpstr>Inference</vt:lpstr>
      <vt:lpstr>Inference: event birth proposals</vt:lpstr>
      <vt:lpstr>Waveform correlation proposals</vt:lpstr>
      <vt:lpstr>Waveform correlation proposals</vt:lpstr>
      <vt:lpstr>Monitoring the Western US</vt:lpstr>
      <vt:lpstr>Historical data (one year, 1025 events)</vt:lpstr>
      <vt:lpstr>Reference bulletin (two weeks, 1046 events) </vt:lpstr>
      <vt:lpstr>Evaluation</vt:lpstr>
      <vt:lpstr>Precision / Recall</vt:lpstr>
      <vt:lpstr>Recall by magnitude range</vt:lpstr>
      <vt:lpstr>GA / SEL3 (132 events)</vt:lpstr>
      <vt:lpstr>LEB (96 events)</vt:lpstr>
      <vt:lpstr>NETVISA (139 events)</vt:lpstr>
      <vt:lpstr>SIGVISA (all 2491 events)</vt:lpstr>
      <vt:lpstr>SIGVISA top events (393)</vt:lpstr>
      <vt:lpstr>Distribution of location errors (km)</vt:lpstr>
      <vt:lpstr>Better than reference bulletin?</vt:lpstr>
      <vt:lpstr>De novo events</vt:lpstr>
      <vt:lpstr>PowerPoint Presentation</vt:lpstr>
      <vt:lpstr>De novo evaluation</vt:lpstr>
      <vt:lpstr>De novo missed by SEL3/LEB</vt:lpstr>
      <vt:lpstr>Next Steps</vt:lpstr>
      <vt:lpstr>Accomplishments </vt:lpstr>
      <vt:lpstr>Conclusions</vt:lpstr>
      <vt:lpstr>Global Beamforming</vt:lpstr>
      <vt:lpstr>Global Beamforming</vt:lpstr>
      <vt:lpstr>Global Beamforming</vt:lpstr>
      <vt:lpstr>Global Beamforming</vt:lpstr>
      <vt:lpstr>Global Beamforming</vt:lpstr>
      <vt:lpstr>PowerPoint Presentation</vt:lpstr>
      <vt:lpstr>PowerPoint Presentation</vt:lpstr>
      <vt:lpstr>Global Beamforming</vt:lpstr>
      <vt:lpstr>Open-universe: Template Births</vt:lpstr>
      <vt:lpstr>Open-universe: Template Births</vt:lpstr>
      <vt:lpstr>Open-universe: Template Births</vt:lpstr>
      <vt:lpstr>Open-universe: Template Births</vt:lpstr>
      <vt:lpstr>Open-universe: Template Births</vt:lpstr>
      <vt:lpstr>Open-universe: Template Births</vt:lpstr>
      <vt:lpstr>Open-universe: Template Births</vt:lpstr>
      <vt:lpstr>Open-universe: Template Births</vt:lpstr>
      <vt:lpstr>Open-universe: Template Births</vt:lpstr>
      <vt:lpstr>Open-universe: Template Births</vt:lpstr>
      <vt:lpstr>Open-universe: Template Births</vt:lpstr>
    </vt:vector>
  </TitlesOfParts>
  <Company>UC Berkeley</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Moore</dc:creator>
  <cp:lastModifiedBy>David Moore</cp:lastModifiedBy>
  <cp:revision>469</cp:revision>
  <dcterms:created xsi:type="dcterms:W3CDTF">2015-06-17T17:46:22Z</dcterms:created>
  <dcterms:modified xsi:type="dcterms:W3CDTF">2016-07-21T16:50:58Z</dcterms:modified>
</cp:coreProperties>
</file>